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rawings/drawing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2" r:id="rId1"/>
  </p:sldMasterIdLst>
  <p:notesMasterIdLst>
    <p:notesMasterId r:id="rId19"/>
  </p:notesMasterIdLst>
  <p:handoutMasterIdLst>
    <p:handoutMasterId r:id="rId20"/>
  </p:handoutMasterIdLst>
  <p:sldIdLst>
    <p:sldId id="311" r:id="rId2"/>
    <p:sldId id="593" r:id="rId3"/>
    <p:sldId id="595" r:id="rId4"/>
    <p:sldId id="568" r:id="rId5"/>
    <p:sldId id="571" r:id="rId6"/>
    <p:sldId id="596" r:id="rId7"/>
    <p:sldId id="570" r:id="rId8"/>
    <p:sldId id="537" r:id="rId9"/>
    <p:sldId id="586" r:id="rId10"/>
    <p:sldId id="572" r:id="rId11"/>
    <p:sldId id="573" r:id="rId12"/>
    <p:sldId id="574" r:id="rId13"/>
    <p:sldId id="575" r:id="rId14"/>
    <p:sldId id="577" r:id="rId15"/>
    <p:sldId id="581" r:id="rId16"/>
    <p:sldId id="591" r:id="rId17"/>
    <p:sldId id="523" r:id="rId18"/>
  </p:sldIdLst>
  <p:sldSz cx="9144000" cy="6858000" type="screen4x3"/>
  <p:notesSz cx="6797675" cy="9928225"/>
  <p:custShowLst>
    <p:custShow name="Произвольный показ 1" id="0">
      <p:sldLst/>
    </p:custShow>
  </p:custShow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7635"/>
    <a:srgbClr val="000000"/>
    <a:srgbClr val="1826B0"/>
    <a:srgbClr val="00F66F"/>
    <a:srgbClr val="FF8585"/>
    <a:srgbClr val="00A84C"/>
    <a:srgbClr val="0765D7"/>
    <a:srgbClr val="286A7C"/>
    <a:srgbClr val="F44320"/>
    <a:srgbClr val="EE60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06" autoAdjust="0"/>
    <p:restoredTop sz="93620" autoAdjust="0"/>
  </p:normalViewPr>
  <p:slideViewPr>
    <p:cSldViewPr>
      <p:cViewPr varScale="1">
        <p:scale>
          <a:sx n="87" d="100"/>
          <a:sy n="87" d="100"/>
        </p:scale>
        <p:origin x="-18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96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asanov\&#1052;&#1086;&#1080;%20&#1076;&#1086;&#1082;&#1091;&#1084;&#1077;&#1085;&#1090;&#1099;\&#1044;&#1086;&#1088;&#1086;&#1078;&#1085;&#1072;&#1103;%20&#1082;&#1072;&#1088;&#1090;&#1072;\&#1055;&#1088;&#1086;&#1075;&#1088;&#1072;&#1084;&#1084;&#1072;%20&#1056;&#1072;&#1079;&#1074;&#1080;&#1090;&#1080;&#1103;%20&#1047;&#1054;%20&#1042;&#1054;\&#1044;&#1086;&#1082;&#1083;&#1072;&#1076;\&#1057;&#1074;&#1086;&#1076;%20&#1060;&#1080;&#1085;&#1072;&#1085;&#1089;&#1086;&#1074;&#1086;&#1077;%20&#1086;&#1073;&#1077;&#1089;&#1087;&#1077;&#1095;&#1077;&#1085;&#1080;&#1077;%20&#1076;&#1083;&#1103;%20&#1089;&#1083;&#1072;&#1081;&#1076;&#1086;&#1074;%2020-04-13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sideWall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3.4509681731969374E-2"/>
          <c:y val="0.14625746190802649"/>
          <c:w val="0.93673225015805661"/>
          <c:h val="0.622409163209511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здравоохранение из всех источников (в млрд.)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2.0130647676982152E-2"/>
                  <c:y val="-2.5810140336710592E-2"/>
                </c:manualLayout>
              </c:layout>
              <c:showVal val="1"/>
            </c:dLbl>
            <c:dLbl>
              <c:idx val="3"/>
              <c:layout>
                <c:manualLayout>
                  <c:x val="1.4379034054987241E-2"/>
                  <c:y val="-1.2905070168355364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15.7</c:v>
                </c:pt>
                <c:pt idx="3">
                  <c:v>25.6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обеспечение Территориальной программы госгарантий (в млрд.)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2.0130647676982152E-2"/>
                  <c:y val="-2.5810140336710596E-2"/>
                </c:manualLayout>
              </c:layout>
              <c:showVal val="1"/>
            </c:dLbl>
            <c:dLbl>
              <c:idx val="3"/>
              <c:layout>
                <c:manualLayout>
                  <c:x val="1.4379034054987135E-2"/>
                  <c:y val="-1.2905070168355345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12.7</c:v>
                </c:pt>
                <c:pt idx="3">
                  <c:v>21.2</c:v>
                </c:pt>
              </c:numCache>
            </c:numRef>
          </c:val>
        </c:ser>
        <c:gapWidth val="75"/>
        <c:shape val="cylinder"/>
        <c:axId val="97219328"/>
        <c:axId val="97220864"/>
        <c:axId val="0"/>
      </c:bar3DChart>
      <c:catAx>
        <c:axId val="97219328"/>
        <c:scaling>
          <c:orientation val="minMax"/>
        </c:scaling>
        <c:axPos val="b"/>
        <c:numFmt formatCode="General" sourceLinked="1"/>
        <c:majorTickMark val="none"/>
        <c:tickLblPos val="nextTo"/>
        <c:crossAx val="97220864"/>
        <c:crosses val="autoZero"/>
        <c:auto val="1"/>
        <c:lblAlgn val="ctr"/>
        <c:lblOffset val="100"/>
      </c:catAx>
      <c:valAx>
        <c:axId val="972208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7219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178742566615404"/>
          <c:y val="4.6205093373463388E-2"/>
          <c:w val="0.73209436631710478"/>
          <c:h val="0.22215587156982558"/>
        </c:manualLayout>
      </c:layout>
    </c:legend>
    <c:plotVisOnly val="1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9966334977455341E-2"/>
          <c:y val="0.12071638303645373"/>
          <c:w val="0.92679010508266357"/>
          <c:h val="0.61147643827046361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Врачи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3.3277224962425652E-3"/>
                  <c:y val="-4.7628041328741533E-3"/>
                </c:manualLayout>
              </c:layout>
              <c:showVal val="1"/>
            </c:dLbl>
            <c:dLbl>
              <c:idx val="2"/>
              <c:layout>
                <c:manualLayout>
                  <c:x val="-2.6860223077938951E-3"/>
                  <c:y val="-1.7843017442506388E-2"/>
                </c:manualLayout>
              </c:layout>
              <c:showVal val="1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2015</c:v>
                </c:pt>
                <c:pt idx="3">
                  <c:v>2020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69.7</c:v>
                </c:pt>
                <c:pt idx="1">
                  <c:v>70.2</c:v>
                </c:pt>
                <c:pt idx="2">
                  <c:v>72.7</c:v>
                </c:pt>
                <c:pt idx="3">
                  <c:v>75.2</c:v>
                </c:pt>
              </c:numCache>
            </c:numRef>
          </c:val>
        </c:ser>
        <c:axId val="101467648"/>
        <c:axId val="101469184"/>
      </c:barChart>
      <c:catAx>
        <c:axId val="101467648"/>
        <c:scaling>
          <c:orientation val="minMax"/>
        </c:scaling>
        <c:axPos val="b"/>
        <c:tickLblPos val="nextTo"/>
        <c:crossAx val="101469184"/>
        <c:crosses val="autoZero"/>
        <c:auto val="1"/>
        <c:lblAlgn val="ctr"/>
        <c:lblOffset val="100"/>
      </c:catAx>
      <c:valAx>
        <c:axId val="101469184"/>
        <c:scaling>
          <c:orientation val="minMax"/>
        </c:scaling>
        <c:delete val="1"/>
        <c:axPos val="l"/>
        <c:numFmt formatCode="General" sourceLinked="1"/>
        <c:tickLblPos val="none"/>
        <c:crossAx val="101467648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rgbClr val="4F81BD">
                    <a:shade val="51000"/>
                    <a:satMod val="130000"/>
                    <a:alpha val="26000"/>
                  </a:srgbClr>
                </a:gs>
                <a:gs pos="80000">
                  <a:srgbClr val="4F81BD">
                    <a:shade val="93000"/>
                    <a:satMod val="130000"/>
                    <a:alpha val="26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2015</c:v>
                </c:pt>
                <c:pt idx="3">
                  <c:v>2020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 formatCode="0.0">
                  <c:v>221</c:v>
                </c:pt>
                <c:pt idx="1">
                  <c:v>221.7</c:v>
                </c:pt>
                <c:pt idx="2">
                  <c:v>206.5</c:v>
                </c:pt>
                <c:pt idx="3">
                  <c:v>192.2</c:v>
                </c:pt>
              </c:numCache>
            </c:numRef>
          </c:val>
        </c:ser>
        <c:axId val="101796096"/>
        <c:axId val="101806080"/>
      </c:barChart>
      <c:catAx>
        <c:axId val="101796096"/>
        <c:scaling>
          <c:orientation val="minMax"/>
        </c:scaling>
        <c:axPos val="b"/>
        <c:tickLblPos val="nextTo"/>
        <c:crossAx val="101806080"/>
        <c:crosses val="autoZero"/>
        <c:auto val="1"/>
        <c:lblAlgn val="ctr"/>
        <c:lblOffset val="100"/>
      </c:catAx>
      <c:valAx>
        <c:axId val="101806080"/>
        <c:scaling>
          <c:orientation val="minMax"/>
        </c:scaling>
        <c:delete val="1"/>
        <c:axPos val="l"/>
        <c:numFmt formatCode="0.0" sourceLinked="1"/>
        <c:tickLblPos val="none"/>
        <c:crossAx val="101796096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rgbClr val="4F81BD">
                    <a:shade val="51000"/>
                    <a:satMod val="130000"/>
                    <a:alpha val="26000"/>
                  </a:srgbClr>
                </a:gs>
                <a:gs pos="80000">
                  <a:srgbClr val="4F81BD">
                    <a:shade val="93000"/>
                    <a:satMod val="130000"/>
                    <a:alpha val="26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2"/>
              <c:layout>
                <c:manualLayout>
                  <c:x val="-1.6000206326281241E-3"/>
                  <c:y val="4.6997219300444412E-2"/>
                </c:manualLayout>
              </c:layout>
              <c:showVal val="1"/>
            </c:dLbl>
            <c:showVal val="1"/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2015</c:v>
                </c:pt>
                <c:pt idx="3">
                  <c:v>2020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15.7</c:v>
                </c:pt>
                <c:pt idx="1">
                  <c:v>14.5</c:v>
                </c:pt>
                <c:pt idx="2">
                  <c:v>13.1</c:v>
                </c:pt>
                <c:pt idx="3">
                  <c:v>11.6</c:v>
                </c:pt>
              </c:numCache>
            </c:numRef>
          </c:val>
        </c:ser>
        <c:axId val="101829632"/>
        <c:axId val="101831424"/>
      </c:barChart>
      <c:catAx>
        <c:axId val="101829632"/>
        <c:scaling>
          <c:orientation val="minMax"/>
        </c:scaling>
        <c:axPos val="b"/>
        <c:tickLblPos val="nextTo"/>
        <c:crossAx val="101831424"/>
        <c:crosses val="autoZero"/>
        <c:auto val="1"/>
        <c:lblAlgn val="ctr"/>
        <c:lblOffset val="100"/>
      </c:catAx>
      <c:valAx>
        <c:axId val="101831424"/>
        <c:scaling>
          <c:orientation val="minMax"/>
        </c:scaling>
        <c:delete val="1"/>
        <c:axPos val="l"/>
        <c:numFmt formatCode="General" sourceLinked="1"/>
        <c:tickLblPos val="none"/>
        <c:crossAx val="101829632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rgbClr val="4F81BD">
                    <a:shade val="51000"/>
                    <a:satMod val="130000"/>
                    <a:alpha val="26000"/>
                  </a:srgbClr>
                </a:gs>
                <a:gs pos="80000">
                  <a:srgbClr val="4F81BD">
                    <a:shade val="93000"/>
                    <a:satMod val="130000"/>
                    <a:alpha val="26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0"/>
                  <c:y val="2.1157445692024091E-2"/>
                </c:manualLayout>
              </c:layout>
              <c:showVal val="1"/>
            </c:dLbl>
            <c:dLbl>
              <c:idx val="2"/>
              <c:layout>
                <c:manualLayout>
                  <c:x val="-9.9406517555397146E-4"/>
                  <c:y val="1.6017814219496183E-2"/>
                </c:manualLayout>
              </c:layout>
              <c:showVal val="1"/>
            </c:dLbl>
            <c:showVal val="1"/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2015</c:v>
                </c:pt>
                <c:pt idx="3">
                  <c:v>2020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17.5</c:v>
                </c:pt>
                <c:pt idx="1">
                  <c:v>13.5</c:v>
                </c:pt>
                <c:pt idx="2">
                  <c:v>11.6</c:v>
                </c:pt>
                <c:pt idx="3">
                  <c:v>10.200000000000001</c:v>
                </c:pt>
              </c:numCache>
            </c:numRef>
          </c:val>
        </c:ser>
        <c:axId val="101556224"/>
        <c:axId val="101557760"/>
      </c:barChart>
      <c:catAx>
        <c:axId val="101556224"/>
        <c:scaling>
          <c:orientation val="minMax"/>
        </c:scaling>
        <c:axPos val="b"/>
        <c:tickLblPos val="nextTo"/>
        <c:crossAx val="101557760"/>
        <c:crosses val="autoZero"/>
        <c:auto val="1"/>
        <c:lblAlgn val="ctr"/>
        <c:lblOffset val="100"/>
      </c:catAx>
      <c:valAx>
        <c:axId val="101557760"/>
        <c:scaling>
          <c:orientation val="minMax"/>
        </c:scaling>
        <c:delete val="1"/>
        <c:axPos val="l"/>
        <c:numFmt formatCode="General" sourceLinked="1"/>
        <c:tickLblPos val="none"/>
        <c:crossAx val="101556224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0833333333333332"/>
                  <c:y val="-9.3750000000001766E-3"/>
                </c:manualLayout>
              </c:layout>
              <c:showVal val="1"/>
            </c:dLbl>
            <c:dLbl>
              <c:idx val="1"/>
              <c:layout>
                <c:manualLayout>
                  <c:x val="-9.5833333333333368E-2"/>
                  <c:y val="-1.5625E-2"/>
                </c:manualLayout>
              </c:layout>
              <c:showVal val="1"/>
            </c:dLbl>
            <c:spPr>
              <a:ln w="12700">
                <a:solidFill>
                  <a:srgbClr val="C00000"/>
                </a:solidFill>
              </a:ln>
            </c:sp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0.30300000000000032</c:v>
                </c:pt>
                <c:pt idx="1">
                  <c:v>0.2</c:v>
                </c:pt>
                <c:pt idx="2">
                  <c:v>0.13300000000000001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ОМС</c:v>
                </c:pt>
              </c:strCache>
            </c:strRef>
          </c:tx>
          <c:spPr>
            <a:ln>
              <a:solidFill>
                <a:srgbClr val="0765D7"/>
              </a:solidFill>
            </a:ln>
          </c:spPr>
          <c:marker>
            <c:symbol val="triangle"/>
            <c:size val="7"/>
            <c:spPr>
              <a:solidFill>
                <a:srgbClr val="0765D7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05"/>
                  <c:y val="-4.3749999999999997E-2"/>
                </c:manualLayout>
              </c:layout>
              <c:showVal val="1"/>
            </c:dLbl>
            <c:dLbl>
              <c:idx val="1"/>
              <c:layout>
                <c:manualLayout>
                  <c:x val="-2.5000000000000001E-2"/>
                  <c:y val="-5.9375000000000004E-2"/>
                </c:manualLayout>
              </c:layout>
              <c:showVal val="1"/>
            </c:dLbl>
            <c:dLbl>
              <c:idx val="2"/>
              <c:layout>
                <c:manualLayout>
                  <c:x val="-2.0833333333333723E-3"/>
                  <c:y val="4.0624999999999988E-2"/>
                </c:manualLayout>
              </c:layout>
              <c:showVal val="1"/>
            </c:dLbl>
            <c:spPr>
              <a:ln w="12700">
                <a:solidFill>
                  <a:srgbClr val="0765D7"/>
                </a:solidFill>
              </a:ln>
            </c:sp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0.36300000000000032</c:v>
                </c:pt>
                <c:pt idx="1">
                  <c:v>0.23</c:v>
                </c:pt>
                <c:pt idx="2">
                  <c:v>8.6000000000000021E-2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</c:v>
                </c:pt>
              </c:strCache>
            </c:strRef>
          </c:tx>
          <c:spPr>
            <a:ln>
              <a:solidFill>
                <a:srgbClr val="007635"/>
              </a:solidFill>
            </a:ln>
          </c:spPr>
          <c:marker>
            <c:symbol val="square"/>
            <c:size val="7"/>
            <c:spPr>
              <a:solidFill>
                <a:srgbClr val="007635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13818452539089857"/>
                  <c:y val="3.4559756518281595E-2"/>
                </c:manualLayout>
              </c:layout>
              <c:showVal val="1"/>
            </c:dLbl>
            <c:dLbl>
              <c:idx val="1"/>
              <c:layout>
                <c:manualLayout>
                  <c:x val="-0.05"/>
                  <c:y val="6.5625000000000003E-2"/>
                </c:manualLayout>
              </c:layout>
              <c:showVal val="1"/>
            </c:dLbl>
            <c:spPr>
              <a:noFill/>
              <a:ln w="12700">
                <a:solidFill>
                  <a:srgbClr val="007635"/>
                </a:solidFill>
              </a:ln>
            </c:sp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0.23400000000000001</c:v>
                </c:pt>
                <c:pt idx="1">
                  <c:v>0.16500000000000001</c:v>
                </c:pt>
                <c:pt idx="2">
                  <c:v>0.19800000000000001</c:v>
                </c:pt>
              </c:numCache>
            </c:numRef>
          </c:val>
        </c:ser>
        <c:marker val="1"/>
        <c:axId val="97367936"/>
        <c:axId val="97369472"/>
      </c:lineChart>
      <c:catAx>
        <c:axId val="97367936"/>
        <c:scaling>
          <c:orientation val="minMax"/>
        </c:scaling>
        <c:axPos val="b"/>
        <c:numFmt formatCode="General" sourceLinked="1"/>
        <c:tickLblPos val="nextTo"/>
        <c:crossAx val="97369472"/>
        <c:crosses val="autoZero"/>
        <c:auto val="1"/>
        <c:lblAlgn val="ctr"/>
        <c:lblOffset val="100"/>
      </c:catAx>
      <c:valAx>
        <c:axId val="97369472"/>
        <c:scaling>
          <c:orientation val="minMax"/>
        </c:scaling>
        <c:delete val="1"/>
        <c:axPos val="l"/>
        <c:numFmt formatCode="0.0%" sourceLinked="1"/>
        <c:tickLblPos val="none"/>
        <c:crossAx val="97367936"/>
        <c:crosses val="autoZero"/>
        <c:crossBetween val="between"/>
      </c:valAx>
    </c:plotArea>
    <c:legend>
      <c:legendPos val="r"/>
      <c:layout/>
    </c:legend>
    <c:plotVisOnly val="1"/>
  </c:chart>
  <c:spPr>
    <a:noFill/>
  </c:spPr>
  <c:txPr>
    <a:bodyPr/>
    <a:lstStyle/>
    <a:p>
      <a:pPr>
        <a:defRPr sz="10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357362452652724"/>
          <c:y val="0.10525730979011318"/>
          <c:w val="0.86362037214720888"/>
          <c:h val="0.78117340686274506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стационарная помощь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2006 г.</c:v>
                </c:pt>
                <c:pt idx="1">
                  <c:v>Столбец2</c:v>
                </c:pt>
                <c:pt idx="2">
                  <c:v>2012 г.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 formatCode="0.0%">
                  <c:v>0.62400000000000633</c:v>
                </c:pt>
                <c:pt idx="2" formatCode="0.0%">
                  <c:v>0.60200000000000065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амбулаторно-поликлиническая помощь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2006 г.</c:v>
                </c:pt>
                <c:pt idx="1">
                  <c:v>Столбец2</c:v>
                </c:pt>
                <c:pt idx="2">
                  <c:v>2012 г.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 formatCode="0.0%">
                  <c:v>0.28200000000000008</c:v>
                </c:pt>
                <c:pt idx="2" formatCode="0.0%">
                  <c:v>0.28900000000000031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скорая медицинская помощь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2006 г.</c:v>
                </c:pt>
                <c:pt idx="1">
                  <c:v>Столбец2</c:v>
                </c:pt>
                <c:pt idx="2">
                  <c:v>2012 г.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 formatCode="0.0%">
                  <c:v>6.4000000000000112E-2</c:v>
                </c:pt>
                <c:pt idx="2" formatCode="0.0%">
                  <c:v>7.3000000000000009E-2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дневной стационар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0.10421821817777795"/>
                  <c:y val="-2.8757583317003548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.10421821817777795"/>
                  <c:y val="-2.9728007126696151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Лист1!$B$1:$D$1</c:f>
              <c:strCache>
                <c:ptCount val="3"/>
                <c:pt idx="0">
                  <c:v>2006 г.</c:v>
                </c:pt>
                <c:pt idx="1">
                  <c:v>Столбец2</c:v>
                </c:pt>
                <c:pt idx="2">
                  <c:v>2012 г.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 formatCode="0.0%">
                  <c:v>2.9000000000000001E-2</c:v>
                </c:pt>
                <c:pt idx="2" formatCode="0.0%">
                  <c:v>3.5999999999999997E-2</c:v>
                </c:pt>
              </c:numCache>
            </c:numRef>
          </c:val>
        </c:ser>
        <c:dLbls>
          <c:showVal val="1"/>
        </c:dLbls>
        <c:gapWidth val="70"/>
        <c:overlap val="100"/>
        <c:axId val="97155712"/>
        <c:axId val="97169792"/>
      </c:barChart>
      <c:catAx>
        <c:axId val="97155712"/>
        <c:scaling>
          <c:orientation val="minMax"/>
        </c:scaling>
        <c:delete val="1"/>
        <c:axPos val="b"/>
        <c:numFmt formatCode="General" sourceLinked="1"/>
        <c:tickLblPos val="none"/>
        <c:crossAx val="97169792"/>
        <c:crosses val="autoZero"/>
        <c:auto val="1"/>
        <c:lblAlgn val="ctr"/>
        <c:lblOffset val="100"/>
      </c:catAx>
      <c:valAx>
        <c:axId val="97169792"/>
        <c:scaling>
          <c:orientation val="minMax"/>
          <c:max val="1"/>
        </c:scaling>
        <c:delete val="1"/>
        <c:axPos val="l"/>
        <c:numFmt formatCode="0.0%" sourceLinked="1"/>
        <c:tickLblPos val="none"/>
        <c:crossAx val="97155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sideWall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3.4509681731969374E-2"/>
          <c:y val="0.13645898912466531"/>
          <c:w val="0.93673225015805661"/>
          <c:h val="0.632207532496389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3566868638527416E-2"/>
                  <c:y val="0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19.5</c:v>
                </c:pt>
                <c:pt idx="3" formatCode="0.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Средние медицинские работники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4697441025071258E-2"/>
                  <c:y val="-6.0816997345123254E-3"/>
                </c:manualLayout>
              </c:layout>
              <c:showVal val="1"/>
            </c:dLbl>
            <c:dLbl>
              <c:idx val="3"/>
              <c:layout>
                <c:manualLayout>
                  <c:x val="1.4697441025071274E-2"/>
                  <c:y val="-6.0816997345123254E-3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10.9</c:v>
                </c:pt>
                <c:pt idx="3">
                  <c:v>16.899999999999999</c:v>
                </c:pt>
              </c:numCache>
            </c:numRef>
          </c:val>
        </c:ser>
        <c:gapWidth val="75"/>
        <c:shape val="cylinder"/>
        <c:axId val="97769728"/>
        <c:axId val="97779712"/>
        <c:axId val="0"/>
      </c:bar3DChart>
      <c:catAx>
        <c:axId val="97769728"/>
        <c:scaling>
          <c:orientation val="minMax"/>
        </c:scaling>
        <c:axPos val="b"/>
        <c:numFmt formatCode="General" sourceLinked="1"/>
        <c:majorTickMark val="none"/>
        <c:tickLblPos val="nextTo"/>
        <c:crossAx val="97779712"/>
        <c:crosses val="autoZero"/>
        <c:auto val="1"/>
        <c:lblAlgn val="ctr"/>
        <c:lblOffset val="100"/>
      </c:catAx>
      <c:valAx>
        <c:axId val="977797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7769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613288673035032E-2"/>
          <c:y val="0.85111003926393003"/>
          <c:w val="0.94503869370066551"/>
          <c:h val="0.1232170002791021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>
        <c:manualLayout>
          <c:layoutTarget val="inner"/>
          <c:xMode val="edge"/>
          <c:yMode val="edge"/>
          <c:x val="6.5781832321661514E-3"/>
          <c:y val="0.13305836388549594"/>
          <c:w val="0.83897577688501002"/>
          <c:h val="0.866941636114518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firstSliceAng val="0"/>
        <c:holeSize val="78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rotX val="30"/>
      <c:rotY val="60"/>
      <c:perspective val="30"/>
    </c:view3D>
    <c:plotArea>
      <c:layout>
        <c:manualLayout>
          <c:layoutTarget val="inner"/>
          <c:xMode val="edge"/>
          <c:yMode val="edge"/>
          <c:x val="1.9387352022614782E-2"/>
          <c:y val="0.14247583601822239"/>
          <c:w val="0.96514461356147163"/>
          <c:h val="0.8347040804990028"/>
        </c:manualLayout>
      </c:layout>
      <c:pie3DChart>
        <c:varyColors val="1"/>
        <c:ser>
          <c:idx val="0"/>
          <c:order val="0"/>
          <c:tx>
            <c:strRef>
              <c:f>'Подпрограмма 8'!$B$5</c:f>
              <c:strCache>
                <c:ptCount val="1"/>
                <c:pt idx="0">
                  <c:v>Средства на реализацию  в тыс. рублей </c:v>
                </c:pt>
              </c:strCache>
            </c:strRef>
          </c:tx>
          <c:explosion val="43"/>
          <c:dPt>
            <c:idx val="0"/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9447090302864806E-3"/>
                  <c:y val="-0.16867048262923923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Б</a:t>
                    </a:r>
                    <a:r>
                      <a:rPr lang="ru-RU" dirty="0" smtClean="0"/>
                      <a:t>юджет региона 3,3; </a:t>
                    </a:r>
                    <a:r>
                      <a:rPr lang="ru-RU" dirty="0"/>
                      <a:t>12%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0.18638153226890988"/>
                  <c:y val="-1.8212460637600784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900" dirty="0" smtClean="0"/>
                      <a:t>ТФОМС 13,7; </a:t>
                    </a:r>
                    <a:r>
                      <a:rPr lang="ru-RU" sz="900" dirty="0"/>
                      <a:t>49%</a:t>
                    </a:r>
                  </a:p>
                </c:rich>
              </c:tx>
              <c:spPr/>
              <c:showVal val="1"/>
              <c:showCatName val="1"/>
              <c:showPercent val="1"/>
            </c:dLbl>
            <c:dLbl>
              <c:idx val="2"/>
              <c:layout>
                <c:manualLayout>
                  <c:x val="-0.18686288785528044"/>
                  <c:y val="3.6333926733905987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900" dirty="0" smtClean="0"/>
                      <a:t>Федеральный</a:t>
                    </a:r>
                    <a:r>
                      <a:rPr lang="ru-RU" sz="900" baseline="0" dirty="0" smtClean="0"/>
                      <a:t> бюджет</a:t>
                    </a:r>
                    <a:r>
                      <a:rPr lang="ru-RU" sz="900" dirty="0" smtClean="0"/>
                      <a:t> 11,1; 39%</a:t>
                    </a:r>
                    <a:endParaRPr lang="ru-RU" sz="900" dirty="0"/>
                  </a:p>
                </c:rich>
              </c:tx>
              <c:spPr/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'Подпрограмма 8'!$C$4:$E$4</c:f>
              <c:strCache>
                <c:ptCount val="3"/>
                <c:pt idx="0">
                  <c:v>Консолидированный бюджет региона </c:v>
                </c:pt>
                <c:pt idx="1">
                  <c:v>Территориальный фонд ОМС</c:v>
                </c:pt>
                <c:pt idx="2">
                  <c:v>Дополнительно </c:v>
                </c:pt>
              </c:strCache>
            </c:strRef>
          </c:cat>
          <c:val>
            <c:numRef>
              <c:f>'Подпрограмма 8'!$C$5:$E$5</c:f>
              <c:numCache>
                <c:formatCode>General</c:formatCode>
                <c:ptCount val="3"/>
                <c:pt idx="0">
                  <c:v>3293862.63</c:v>
                </c:pt>
                <c:pt idx="1">
                  <c:v>13652982.52</c:v>
                </c:pt>
                <c:pt idx="2">
                  <c:v>11085609.93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rgbClr val="4F81BD">
                    <a:shade val="51000"/>
                    <a:satMod val="130000"/>
                    <a:alpha val="25000"/>
                  </a:srgbClr>
                </a:gs>
                <a:gs pos="80000">
                  <a:srgbClr val="4F81BD">
                    <a:shade val="93000"/>
                    <a:satMod val="130000"/>
                    <a:alpha val="26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2"/>
              <c:layout>
                <c:manualLayout>
                  <c:x val="4.2643729240812323E-3"/>
                  <c:y val="2.8700745373181572E-2"/>
                </c:manualLayout>
              </c:layout>
              <c:showVal val="1"/>
            </c:dLbl>
            <c:showVal val="1"/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2015</c:v>
                </c:pt>
                <c:pt idx="3">
                  <c:v>2020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13.8</c:v>
                </c:pt>
                <c:pt idx="1">
                  <c:v>13.5</c:v>
                </c:pt>
                <c:pt idx="2">
                  <c:v>12.8</c:v>
                </c:pt>
                <c:pt idx="3">
                  <c:v>12.5</c:v>
                </c:pt>
              </c:numCache>
            </c:numRef>
          </c:val>
        </c:ser>
        <c:axId val="101173504"/>
        <c:axId val="101175296"/>
      </c:barChart>
      <c:catAx>
        <c:axId val="101173504"/>
        <c:scaling>
          <c:orientation val="minMax"/>
        </c:scaling>
        <c:axPos val="b"/>
        <c:tickLblPos val="nextTo"/>
        <c:crossAx val="101175296"/>
        <c:crosses val="autoZero"/>
        <c:auto val="1"/>
        <c:lblAlgn val="ctr"/>
        <c:lblOffset val="100"/>
      </c:catAx>
      <c:valAx>
        <c:axId val="101175296"/>
        <c:scaling>
          <c:orientation val="minMax"/>
        </c:scaling>
        <c:delete val="1"/>
        <c:axPos val="l"/>
        <c:numFmt formatCode="General" sourceLinked="1"/>
        <c:tickLblPos val="none"/>
        <c:crossAx val="101173504"/>
        <c:crosses val="autoZero"/>
        <c:crossBetween val="between"/>
      </c:valAx>
    </c:plotArea>
    <c:plotVisOnly val="1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rgbClr val="4F81BD">
                    <a:shade val="51000"/>
                    <a:satMod val="130000"/>
                    <a:alpha val="26000"/>
                  </a:srgbClr>
                </a:gs>
                <a:gs pos="80000">
                  <a:srgbClr val="4F81BD">
                    <a:shade val="93000"/>
                    <a:satMod val="130000"/>
                    <a:alpha val="25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0"/>
                  <c:y val="6.5784702725662253E-2"/>
                </c:manualLayout>
              </c:layout>
              <c:showVal val="1"/>
            </c:dLbl>
            <c:dLbl>
              <c:idx val="2"/>
              <c:layout>
                <c:manualLayout>
                  <c:x val="1.129041217642469E-2"/>
                  <c:y val="1.0964059548939234E-2"/>
                </c:manualLayout>
              </c:layout>
              <c:showVal val="1"/>
            </c:dLbl>
            <c:numFmt formatCode="#,##0.0" sourceLinked="0"/>
            <c:showVal val="1"/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2015</c:v>
                </c:pt>
                <c:pt idx="3">
                  <c:v>2020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820.5</c:v>
                </c:pt>
                <c:pt idx="1">
                  <c:v>760.9</c:v>
                </c:pt>
                <c:pt idx="2">
                  <c:v>735</c:v>
                </c:pt>
                <c:pt idx="3">
                  <c:v>645</c:v>
                </c:pt>
              </c:numCache>
            </c:numRef>
          </c:val>
        </c:ser>
        <c:axId val="101166464"/>
        <c:axId val="101270656"/>
      </c:barChart>
      <c:catAx>
        <c:axId val="101166464"/>
        <c:scaling>
          <c:orientation val="minMax"/>
        </c:scaling>
        <c:axPos val="b"/>
        <c:tickLblPos val="nextTo"/>
        <c:crossAx val="101270656"/>
        <c:crosses val="autoZero"/>
        <c:auto val="1"/>
        <c:lblAlgn val="ctr"/>
        <c:lblOffset val="100"/>
      </c:catAx>
      <c:valAx>
        <c:axId val="101270656"/>
        <c:scaling>
          <c:orientation val="minMax"/>
        </c:scaling>
        <c:delete val="1"/>
        <c:axPos val="l"/>
        <c:numFmt formatCode="General" sourceLinked="1"/>
        <c:tickLblPos val="none"/>
        <c:crossAx val="101166464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rgbClr val="4F81BD">
                    <a:shade val="51000"/>
                    <a:satMod val="130000"/>
                    <a:alpha val="26000"/>
                  </a:srgbClr>
                </a:gs>
                <a:gs pos="80000">
                  <a:srgbClr val="4F81BD">
                    <a:shade val="93000"/>
                    <a:satMod val="130000"/>
                    <a:alpha val="26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0"/>
                  <c:y val="6.5784702725662253E-2"/>
                </c:manualLayout>
              </c:layout>
              <c:showVal val="1"/>
            </c:dLbl>
            <c:dLbl>
              <c:idx val="2"/>
              <c:layout>
                <c:manualLayout>
                  <c:x val="1.1281184486373328E-2"/>
                  <c:y val="1.0964724906299935E-2"/>
                </c:manualLayout>
              </c:layout>
              <c:showVal val="1"/>
            </c:dLbl>
            <c:numFmt formatCode="#,##0.0" sourceLinked="0"/>
            <c:showVal val="1"/>
          </c:dLbls>
          <c:cat>
            <c:strRef>
              <c:f>Лист1!$B$1:$E$1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2015</c:v>
                </c:pt>
                <c:pt idx="3">
                  <c:v>2020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44.2</c:v>
                </c:pt>
                <c:pt idx="1">
                  <c:v>44.4</c:v>
                </c:pt>
                <c:pt idx="2">
                  <c:v>45.1</c:v>
                </c:pt>
                <c:pt idx="3">
                  <c:v>46</c:v>
                </c:pt>
              </c:numCache>
            </c:numRef>
          </c:val>
        </c:ser>
        <c:axId val="101347712"/>
        <c:axId val="101349248"/>
      </c:barChart>
      <c:catAx>
        <c:axId val="101347712"/>
        <c:scaling>
          <c:orientation val="minMax"/>
        </c:scaling>
        <c:axPos val="b"/>
        <c:tickLblPos val="nextTo"/>
        <c:crossAx val="101349248"/>
        <c:crosses val="autoZero"/>
        <c:auto val="1"/>
        <c:lblAlgn val="ctr"/>
        <c:lblOffset val="100"/>
      </c:catAx>
      <c:valAx>
        <c:axId val="101349248"/>
        <c:scaling>
          <c:orientation val="minMax"/>
        </c:scaling>
        <c:delete val="1"/>
        <c:axPos val="l"/>
        <c:numFmt formatCode="General" sourceLinked="1"/>
        <c:tickLblPos val="none"/>
        <c:crossAx val="101347712"/>
        <c:crosses val="autoZero"/>
        <c:crossBetween val="between"/>
      </c:valAx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BB2F2-C813-41AC-A7ED-DDF41D41EB47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6CCCB-0E4E-441B-8DBE-CB4CC93CACBB}">
      <dgm:prSet custT="1"/>
      <dgm:spPr/>
      <dgm:t>
        <a:bodyPr/>
        <a:lstStyle/>
        <a:p>
          <a:pPr rtl="0"/>
          <a:r>
            <a:rPr lang="en-US" sz="1200" b="1" dirty="0" smtClean="0"/>
            <a:t>III </a:t>
          </a:r>
          <a:r>
            <a:rPr lang="ru-RU" sz="1200" b="1" dirty="0" smtClean="0"/>
            <a:t>уровень – специализированная медицинская помощь</a:t>
          </a:r>
        </a:p>
      </dgm:t>
    </dgm:pt>
    <dgm:pt modelId="{8F7F5F1E-9EAB-4269-875D-ADF2F58A8D84}" type="sibTrans" cxnId="{203DB1AC-6D89-4DE7-9AC3-241F29D2F3D9}">
      <dgm:prSet/>
      <dgm:spPr/>
      <dgm:t>
        <a:bodyPr/>
        <a:lstStyle/>
        <a:p>
          <a:endParaRPr lang="ru-RU"/>
        </a:p>
      </dgm:t>
    </dgm:pt>
    <dgm:pt modelId="{E4AE57D7-4DA1-436D-9C3C-69A568F7A670}" type="parTrans" cxnId="{203DB1AC-6D89-4DE7-9AC3-241F29D2F3D9}">
      <dgm:prSet/>
      <dgm:spPr/>
      <dgm:t>
        <a:bodyPr/>
        <a:lstStyle/>
        <a:p>
          <a:endParaRPr lang="ru-RU"/>
        </a:p>
      </dgm:t>
    </dgm:pt>
    <dgm:pt modelId="{F33C1238-AFC3-4A1A-9EA9-1E7AC5734406}">
      <dgm:prSet custT="1"/>
      <dgm:spPr/>
      <dgm:t>
        <a:bodyPr/>
        <a:lstStyle/>
        <a:p>
          <a:pPr rtl="0"/>
          <a:r>
            <a:rPr lang="en-US" sz="1200" b="1" dirty="0" smtClean="0"/>
            <a:t>II </a:t>
          </a:r>
          <a:r>
            <a:rPr lang="ru-RU" sz="1200" b="1" dirty="0" smtClean="0"/>
            <a:t>уровень –</a:t>
          </a:r>
        </a:p>
        <a:p>
          <a:pPr rtl="0"/>
          <a:r>
            <a:rPr lang="ru-RU" sz="1200" b="1" dirty="0" smtClean="0"/>
            <a:t>межрайонные центры</a:t>
          </a:r>
        </a:p>
      </dgm:t>
    </dgm:pt>
    <dgm:pt modelId="{AE3FB913-8271-4D5D-A17E-31C18234FFFE}" type="sibTrans" cxnId="{3BB61004-39CA-466E-B7C6-9472357129D3}">
      <dgm:prSet/>
      <dgm:spPr/>
      <dgm:t>
        <a:bodyPr/>
        <a:lstStyle/>
        <a:p>
          <a:endParaRPr lang="ru-RU"/>
        </a:p>
      </dgm:t>
    </dgm:pt>
    <dgm:pt modelId="{3022777D-7752-4496-BA53-8C5A2E246339}" type="parTrans" cxnId="{3BB61004-39CA-466E-B7C6-9472357129D3}">
      <dgm:prSet/>
      <dgm:spPr/>
      <dgm:t>
        <a:bodyPr/>
        <a:lstStyle/>
        <a:p>
          <a:endParaRPr lang="ru-RU"/>
        </a:p>
      </dgm:t>
    </dgm:pt>
    <dgm:pt modelId="{2728083C-C646-4A81-9767-50FFE6E0FF60}">
      <dgm:prSet custT="1"/>
      <dgm:spPr/>
      <dgm:t>
        <a:bodyPr/>
        <a:lstStyle/>
        <a:p>
          <a:pPr rtl="0"/>
          <a:r>
            <a:rPr lang="en-US" sz="1200" b="1" dirty="0" smtClean="0"/>
            <a:t>I </a:t>
          </a:r>
          <a:r>
            <a:rPr lang="ru-RU" sz="1200" b="1" dirty="0" smtClean="0"/>
            <a:t>уровень – медико-санитарная помощь</a:t>
          </a:r>
        </a:p>
      </dgm:t>
    </dgm:pt>
    <dgm:pt modelId="{FCF495F1-51AF-428A-AA3C-5C5F331F4695}" type="sibTrans" cxnId="{FC6BBA86-A451-41BD-85D7-46360811739D}">
      <dgm:prSet/>
      <dgm:spPr/>
      <dgm:t>
        <a:bodyPr/>
        <a:lstStyle/>
        <a:p>
          <a:endParaRPr lang="ru-RU"/>
        </a:p>
      </dgm:t>
    </dgm:pt>
    <dgm:pt modelId="{CBB39439-2035-42CC-8E74-19C8EDCA156B}" type="parTrans" cxnId="{FC6BBA86-A451-41BD-85D7-46360811739D}">
      <dgm:prSet/>
      <dgm:spPr/>
      <dgm:t>
        <a:bodyPr/>
        <a:lstStyle/>
        <a:p>
          <a:endParaRPr lang="ru-RU"/>
        </a:p>
      </dgm:t>
    </dgm:pt>
    <dgm:pt modelId="{B9C7773E-4B5C-4904-B0D5-CFAE96A13F82}" type="pres">
      <dgm:prSet presAssocID="{1FCBB2F2-C813-41AC-A7ED-DDF41D41EB4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5C9757-92C3-4139-9825-47BA3A96F00F}" type="pres">
      <dgm:prSet presAssocID="{1FCBB2F2-C813-41AC-A7ED-DDF41D41EB47}" presName="pyramid" presStyleLbl="node1" presStyleIdx="0" presStyleCnt="1" custAng="0" custLinFactNeighborX="22254"/>
      <dgm:spPr/>
      <dgm:t>
        <a:bodyPr/>
        <a:lstStyle/>
        <a:p>
          <a:endParaRPr lang="ru-RU"/>
        </a:p>
      </dgm:t>
    </dgm:pt>
    <dgm:pt modelId="{55E2717C-BEAE-464E-85AB-2262E95E7263}" type="pres">
      <dgm:prSet presAssocID="{1FCBB2F2-C813-41AC-A7ED-DDF41D41EB47}" presName="theList" presStyleCnt="0"/>
      <dgm:spPr/>
      <dgm:t>
        <a:bodyPr/>
        <a:lstStyle/>
        <a:p>
          <a:endParaRPr lang="ru-RU"/>
        </a:p>
      </dgm:t>
    </dgm:pt>
    <dgm:pt modelId="{7538CA8B-D444-48E6-8A33-A820288E347F}" type="pres">
      <dgm:prSet presAssocID="{2728083C-C646-4A81-9767-50FFE6E0FF60}" presName="aNode" presStyleLbl="fgAcc1" presStyleIdx="0" presStyleCnt="3" custScaleX="174021" custScaleY="47665" custLinFactY="114159" custLinFactNeighborX="-1427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28D4D-DED3-4294-9914-2EB53B7282C4}" type="pres">
      <dgm:prSet presAssocID="{2728083C-C646-4A81-9767-50FFE6E0FF60}" presName="aSpace" presStyleCnt="0"/>
      <dgm:spPr/>
      <dgm:t>
        <a:bodyPr/>
        <a:lstStyle/>
        <a:p>
          <a:endParaRPr lang="ru-RU"/>
        </a:p>
      </dgm:t>
    </dgm:pt>
    <dgm:pt modelId="{3AF3F37C-CE2F-4FE6-81FE-C7DEF2E06535}" type="pres">
      <dgm:prSet presAssocID="{F33C1238-AFC3-4A1A-9EA9-1E7AC5734406}" presName="aNode" presStyleLbl="fgAcc1" presStyleIdx="1" presStyleCnt="3" custScaleX="184957" custScaleY="55688" custLinFactNeighborX="-13522" custLinFactNeighborY="-5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48B47-9E02-4FD1-980A-D8984FE077BC}" type="pres">
      <dgm:prSet presAssocID="{F33C1238-AFC3-4A1A-9EA9-1E7AC5734406}" presName="aSpace" presStyleCnt="0"/>
      <dgm:spPr/>
      <dgm:t>
        <a:bodyPr/>
        <a:lstStyle/>
        <a:p>
          <a:endParaRPr lang="ru-RU"/>
        </a:p>
      </dgm:t>
    </dgm:pt>
    <dgm:pt modelId="{CF038104-BCEE-4EB2-B6A5-02DECCEDAB4C}" type="pres">
      <dgm:prSet presAssocID="{2EF6CCCB-0E4E-441B-8DBE-CB4CC93CACBB}" presName="aNode" presStyleLbl="fgAcc1" presStyleIdx="2" presStyleCnt="3" custScaleX="180188" custScaleY="47665" custLinFactY="-114551" custLinFactNeighborX="-1287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806BB-9719-4363-9776-E4E30BB1C266}" type="pres">
      <dgm:prSet presAssocID="{2EF6CCCB-0E4E-441B-8DBE-CB4CC93CACBB}" presName="aSpace" presStyleCnt="0"/>
      <dgm:spPr/>
      <dgm:t>
        <a:bodyPr/>
        <a:lstStyle/>
        <a:p>
          <a:endParaRPr lang="ru-RU"/>
        </a:p>
      </dgm:t>
    </dgm:pt>
  </dgm:ptLst>
  <dgm:cxnLst>
    <dgm:cxn modelId="{203DB1AC-6D89-4DE7-9AC3-241F29D2F3D9}" srcId="{1FCBB2F2-C813-41AC-A7ED-DDF41D41EB47}" destId="{2EF6CCCB-0E4E-441B-8DBE-CB4CC93CACBB}" srcOrd="2" destOrd="0" parTransId="{E4AE57D7-4DA1-436D-9C3C-69A568F7A670}" sibTransId="{8F7F5F1E-9EAB-4269-875D-ADF2F58A8D84}"/>
    <dgm:cxn modelId="{6A57696F-772B-41E1-8C0A-AEAB2D3F30E7}" type="presOf" srcId="{1FCBB2F2-C813-41AC-A7ED-DDF41D41EB47}" destId="{B9C7773E-4B5C-4904-B0D5-CFAE96A13F82}" srcOrd="0" destOrd="0" presId="urn:microsoft.com/office/officeart/2005/8/layout/pyramid2"/>
    <dgm:cxn modelId="{EFC314F2-A9E2-4C53-A276-53B28BDB96CF}" type="presOf" srcId="{F33C1238-AFC3-4A1A-9EA9-1E7AC5734406}" destId="{3AF3F37C-CE2F-4FE6-81FE-C7DEF2E06535}" srcOrd="0" destOrd="0" presId="urn:microsoft.com/office/officeart/2005/8/layout/pyramid2"/>
    <dgm:cxn modelId="{EA169720-2122-457E-A036-6E9C306C7DBA}" type="presOf" srcId="{2EF6CCCB-0E4E-441B-8DBE-CB4CC93CACBB}" destId="{CF038104-BCEE-4EB2-B6A5-02DECCEDAB4C}" srcOrd="0" destOrd="0" presId="urn:microsoft.com/office/officeart/2005/8/layout/pyramid2"/>
    <dgm:cxn modelId="{3BB61004-39CA-466E-B7C6-9472357129D3}" srcId="{1FCBB2F2-C813-41AC-A7ED-DDF41D41EB47}" destId="{F33C1238-AFC3-4A1A-9EA9-1E7AC5734406}" srcOrd="1" destOrd="0" parTransId="{3022777D-7752-4496-BA53-8C5A2E246339}" sibTransId="{AE3FB913-8271-4D5D-A17E-31C18234FFFE}"/>
    <dgm:cxn modelId="{4358CDCD-EC30-48CA-A11E-7AB9F3F3FE1F}" type="presOf" srcId="{2728083C-C646-4A81-9767-50FFE6E0FF60}" destId="{7538CA8B-D444-48E6-8A33-A820288E347F}" srcOrd="0" destOrd="0" presId="urn:microsoft.com/office/officeart/2005/8/layout/pyramid2"/>
    <dgm:cxn modelId="{FC6BBA86-A451-41BD-85D7-46360811739D}" srcId="{1FCBB2F2-C813-41AC-A7ED-DDF41D41EB47}" destId="{2728083C-C646-4A81-9767-50FFE6E0FF60}" srcOrd="0" destOrd="0" parTransId="{CBB39439-2035-42CC-8E74-19C8EDCA156B}" sibTransId="{FCF495F1-51AF-428A-AA3C-5C5F331F4695}"/>
    <dgm:cxn modelId="{109D7C2F-19E0-4651-A41E-9F25D5326777}" type="presParOf" srcId="{B9C7773E-4B5C-4904-B0D5-CFAE96A13F82}" destId="{EE5C9757-92C3-4139-9825-47BA3A96F00F}" srcOrd="0" destOrd="0" presId="urn:microsoft.com/office/officeart/2005/8/layout/pyramid2"/>
    <dgm:cxn modelId="{A479A755-6202-4831-910D-55D19AB3512D}" type="presParOf" srcId="{B9C7773E-4B5C-4904-B0D5-CFAE96A13F82}" destId="{55E2717C-BEAE-464E-85AB-2262E95E7263}" srcOrd="1" destOrd="0" presId="urn:microsoft.com/office/officeart/2005/8/layout/pyramid2"/>
    <dgm:cxn modelId="{2AFD781D-3912-4DF8-B9BA-9135066CDA07}" type="presParOf" srcId="{55E2717C-BEAE-464E-85AB-2262E95E7263}" destId="{7538CA8B-D444-48E6-8A33-A820288E347F}" srcOrd="0" destOrd="0" presId="urn:microsoft.com/office/officeart/2005/8/layout/pyramid2"/>
    <dgm:cxn modelId="{958AF59B-1F2A-44B6-9AE3-84A3AC0A8577}" type="presParOf" srcId="{55E2717C-BEAE-464E-85AB-2262E95E7263}" destId="{00B28D4D-DED3-4294-9914-2EB53B7282C4}" srcOrd="1" destOrd="0" presId="urn:microsoft.com/office/officeart/2005/8/layout/pyramid2"/>
    <dgm:cxn modelId="{3CC704AA-28B1-429B-93DE-A6A149419484}" type="presParOf" srcId="{55E2717C-BEAE-464E-85AB-2262E95E7263}" destId="{3AF3F37C-CE2F-4FE6-81FE-C7DEF2E06535}" srcOrd="2" destOrd="0" presId="urn:microsoft.com/office/officeart/2005/8/layout/pyramid2"/>
    <dgm:cxn modelId="{14DE012B-FD7A-41E6-A764-676F4DE96D48}" type="presParOf" srcId="{55E2717C-BEAE-464E-85AB-2262E95E7263}" destId="{F4448B47-9E02-4FD1-980A-D8984FE077BC}" srcOrd="3" destOrd="0" presId="urn:microsoft.com/office/officeart/2005/8/layout/pyramid2"/>
    <dgm:cxn modelId="{E8D33881-D8B9-4F1E-A77C-8B2CEC0F5932}" type="presParOf" srcId="{55E2717C-BEAE-464E-85AB-2262E95E7263}" destId="{CF038104-BCEE-4EB2-B6A5-02DECCEDAB4C}" srcOrd="4" destOrd="0" presId="urn:microsoft.com/office/officeart/2005/8/layout/pyramid2"/>
    <dgm:cxn modelId="{4E81CF80-319D-4608-90B5-77B12FA9729F}" type="presParOf" srcId="{55E2717C-BEAE-464E-85AB-2262E95E7263}" destId="{DA2806BB-9719-4363-9776-E4E30BB1C26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5C9757-92C3-4139-9825-47BA3A96F00F}">
      <dsp:nvSpPr>
        <dsp:cNvPr id="0" name=""/>
        <dsp:cNvSpPr/>
      </dsp:nvSpPr>
      <dsp:spPr>
        <a:xfrm>
          <a:off x="622716" y="0"/>
          <a:ext cx="1861717" cy="271464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38CA8B-D444-48E6-8A33-A820288E347F}">
      <dsp:nvSpPr>
        <dsp:cNvPr id="0" name=""/>
        <dsp:cNvSpPr/>
      </dsp:nvSpPr>
      <dsp:spPr>
        <a:xfrm>
          <a:off x="518605" y="1874391"/>
          <a:ext cx="2105856" cy="5489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 </a:t>
          </a:r>
          <a:r>
            <a:rPr lang="ru-RU" sz="1200" b="1" kern="1200" dirty="0" smtClean="0"/>
            <a:t>уровень – медико-санитарная помощь</a:t>
          </a:r>
        </a:p>
      </dsp:txBody>
      <dsp:txXfrm>
        <a:off x="518605" y="1874391"/>
        <a:ext cx="2105856" cy="548911"/>
      </dsp:txXfrm>
    </dsp:sp>
    <dsp:sp modelId="{3AF3F37C-CE2F-4FE6-81FE-C7DEF2E06535}">
      <dsp:nvSpPr>
        <dsp:cNvPr id="0" name=""/>
        <dsp:cNvSpPr/>
      </dsp:nvSpPr>
      <dsp:spPr>
        <a:xfrm>
          <a:off x="461597" y="956616"/>
          <a:ext cx="2238195" cy="6413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II </a:t>
          </a:r>
          <a:r>
            <a:rPr lang="ru-RU" sz="1200" b="1" kern="1200" dirty="0" smtClean="0"/>
            <a:t>уровень –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межрайонные центры</a:t>
          </a:r>
        </a:p>
      </dsp:txBody>
      <dsp:txXfrm>
        <a:off x="461597" y="956616"/>
        <a:ext cx="2238195" cy="641304"/>
      </dsp:txXfrm>
    </dsp:sp>
    <dsp:sp modelId="{CF038104-BCEE-4EB2-B6A5-02DECCEDAB4C}">
      <dsp:nvSpPr>
        <dsp:cNvPr id="0" name=""/>
        <dsp:cNvSpPr/>
      </dsp:nvSpPr>
      <dsp:spPr>
        <a:xfrm>
          <a:off x="498306" y="142876"/>
          <a:ext cx="2180484" cy="5489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III </a:t>
          </a:r>
          <a:r>
            <a:rPr lang="ru-RU" sz="1200" b="1" kern="1200" dirty="0" smtClean="0"/>
            <a:t>уровень – специализированная медицинская помощь</a:t>
          </a:r>
        </a:p>
      </dsp:txBody>
      <dsp:txXfrm>
        <a:off x="498306" y="142876"/>
        <a:ext cx="2180484" cy="548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0.36145</cdr:x>
      <cdr:y>0.14343</cdr:y>
    </cdr:from>
    <cdr:to>
      <cdr:x>0.60212</cdr:x>
      <cdr:y>0.76374</cdr:y>
    </cdr:to>
    <cdr:sp macro="" textlink="">
      <cdr:nvSpPr>
        <cdr:cNvPr id="2" name="Стрелка вправо 11"/>
        <cdr:cNvSpPr/>
      </cdr:nvSpPr>
      <cdr:spPr bwMode="auto">
        <a:xfrm xmlns:a="http://schemas.openxmlformats.org/drawingml/2006/main" rot="18420349">
          <a:off x="1211969" y="807710"/>
          <a:ext cx="1831356" cy="1062835"/>
        </a:xfrm>
        <a:custGeom xmlns:a="http://schemas.openxmlformats.org/drawingml/2006/main">
          <a:avLst/>
          <a:gdLst>
            <a:gd name="connsiteX0" fmla="*/ 0 w 990600"/>
            <a:gd name="connsiteY0" fmla="*/ 55186 h 220744"/>
            <a:gd name="connsiteX1" fmla="*/ 738521 w 990600"/>
            <a:gd name="connsiteY1" fmla="*/ 55186 h 220744"/>
            <a:gd name="connsiteX2" fmla="*/ 738521 w 990600"/>
            <a:gd name="connsiteY2" fmla="*/ 0 h 220744"/>
            <a:gd name="connsiteX3" fmla="*/ 990600 w 990600"/>
            <a:gd name="connsiteY3" fmla="*/ 110372 h 220744"/>
            <a:gd name="connsiteX4" fmla="*/ 738521 w 990600"/>
            <a:gd name="connsiteY4" fmla="*/ 220744 h 220744"/>
            <a:gd name="connsiteX5" fmla="*/ 738521 w 990600"/>
            <a:gd name="connsiteY5" fmla="*/ 165558 h 220744"/>
            <a:gd name="connsiteX6" fmla="*/ 0 w 990600"/>
            <a:gd name="connsiteY6" fmla="*/ 165558 h 220744"/>
            <a:gd name="connsiteX7" fmla="*/ 0 w 990600"/>
            <a:gd name="connsiteY7" fmla="*/ 55186 h 220744"/>
            <a:gd name="connsiteX0" fmla="*/ 0 w 1206500"/>
            <a:gd name="connsiteY0" fmla="*/ 0 h 483058"/>
            <a:gd name="connsiteX1" fmla="*/ 954421 w 1206500"/>
            <a:gd name="connsiteY1" fmla="*/ 317500 h 483058"/>
            <a:gd name="connsiteX2" fmla="*/ 954421 w 1206500"/>
            <a:gd name="connsiteY2" fmla="*/ 262314 h 483058"/>
            <a:gd name="connsiteX3" fmla="*/ 1206500 w 1206500"/>
            <a:gd name="connsiteY3" fmla="*/ 372686 h 483058"/>
            <a:gd name="connsiteX4" fmla="*/ 954421 w 1206500"/>
            <a:gd name="connsiteY4" fmla="*/ 483058 h 483058"/>
            <a:gd name="connsiteX5" fmla="*/ 954421 w 1206500"/>
            <a:gd name="connsiteY5" fmla="*/ 427872 h 483058"/>
            <a:gd name="connsiteX6" fmla="*/ 215900 w 1206500"/>
            <a:gd name="connsiteY6" fmla="*/ 427872 h 483058"/>
            <a:gd name="connsiteX7" fmla="*/ 0 w 120650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60350 w 1428750"/>
            <a:gd name="connsiteY0" fmla="*/ 0 h 521158"/>
            <a:gd name="connsiteX1" fmla="*/ 1176671 w 1428750"/>
            <a:gd name="connsiteY1" fmla="*/ 355600 h 521158"/>
            <a:gd name="connsiteX2" fmla="*/ 1176671 w 1428750"/>
            <a:gd name="connsiteY2" fmla="*/ 300414 h 521158"/>
            <a:gd name="connsiteX3" fmla="*/ 1428750 w 1428750"/>
            <a:gd name="connsiteY3" fmla="*/ 410786 h 521158"/>
            <a:gd name="connsiteX4" fmla="*/ 1176671 w 1428750"/>
            <a:gd name="connsiteY4" fmla="*/ 521158 h 521158"/>
            <a:gd name="connsiteX5" fmla="*/ 1176671 w 1428750"/>
            <a:gd name="connsiteY5" fmla="*/ 465972 h 521158"/>
            <a:gd name="connsiteX6" fmla="*/ 0 w 1428750"/>
            <a:gd name="connsiteY6" fmla="*/ 78622 h 521158"/>
            <a:gd name="connsiteX7" fmla="*/ 260350 w 1428750"/>
            <a:gd name="connsiteY7" fmla="*/ 0 h 521158"/>
            <a:gd name="connsiteX0" fmla="*/ 260350 w 1428750"/>
            <a:gd name="connsiteY0" fmla="*/ 0 h 521158"/>
            <a:gd name="connsiteX1" fmla="*/ 1176671 w 1428750"/>
            <a:gd name="connsiteY1" fmla="*/ 355600 h 521158"/>
            <a:gd name="connsiteX2" fmla="*/ 1176671 w 1428750"/>
            <a:gd name="connsiteY2" fmla="*/ 300414 h 521158"/>
            <a:gd name="connsiteX3" fmla="*/ 1428750 w 1428750"/>
            <a:gd name="connsiteY3" fmla="*/ 410786 h 521158"/>
            <a:gd name="connsiteX4" fmla="*/ 1176671 w 1428750"/>
            <a:gd name="connsiteY4" fmla="*/ 521158 h 521158"/>
            <a:gd name="connsiteX5" fmla="*/ 1176671 w 1428750"/>
            <a:gd name="connsiteY5" fmla="*/ 465972 h 521158"/>
            <a:gd name="connsiteX6" fmla="*/ 0 w 1428750"/>
            <a:gd name="connsiteY6" fmla="*/ 78622 h 521158"/>
            <a:gd name="connsiteX7" fmla="*/ 260350 w 1428750"/>
            <a:gd name="connsiteY7" fmla="*/ 0 h 521158"/>
            <a:gd name="connsiteX0" fmla="*/ 450381 w 1618781"/>
            <a:gd name="connsiteY0" fmla="*/ 21912 h 543070"/>
            <a:gd name="connsiteX1" fmla="*/ 1366702 w 1618781"/>
            <a:gd name="connsiteY1" fmla="*/ 377512 h 543070"/>
            <a:gd name="connsiteX2" fmla="*/ 1366702 w 1618781"/>
            <a:gd name="connsiteY2" fmla="*/ 322326 h 543070"/>
            <a:gd name="connsiteX3" fmla="*/ 1618781 w 1618781"/>
            <a:gd name="connsiteY3" fmla="*/ 432698 h 543070"/>
            <a:gd name="connsiteX4" fmla="*/ 1366702 w 1618781"/>
            <a:gd name="connsiteY4" fmla="*/ 543070 h 543070"/>
            <a:gd name="connsiteX5" fmla="*/ 1366702 w 1618781"/>
            <a:gd name="connsiteY5" fmla="*/ 487884 h 543070"/>
            <a:gd name="connsiteX6" fmla="*/ 0 w 1618781"/>
            <a:gd name="connsiteY6" fmla="*/ 0 h 543070"/>
            <a:gd name="connsiteX7" fmla="*/ 450381 w 1618781"/>
            <a:gd name="connsiteY7" fmla="*/ 21912 h 543070"/>
            <a:gd name="connsiteX0" fmla="*/ 358885 w 1618781"/>
            <a:gd name="connsiteY0" fmla="*/ 0 h 613959"/>
            <a:gd name="connsiteX1" fmla="*/ 1366702 w 1618781"/>
            <a:gd name="connsiteY1" fmla="*/ 448401 h 613959"/>
            <a:gd name="connsiteX2" fmla="*/ 1366702 w 1618781"/>
            <a:gd name="connsiteY2" fmla="*/ 393215 h 613959"/>
            <a:gd name="connsiteX3" fmla="*/ 1618781 w 1618781"/>
            <a:gd name="connsiteY3" fmla="*/ 503587 h 613959"/>
            <a:gd name="connsiteX4" fmla="*/ 1366702 w 1618781"/>
            <a:gd name="connsiteY4" fmla="*/ 613959 h 613959"/>
            <a:gd name="connsiteX5" fmla="*/ 1366702 w 1618781"/>
            <a:gd name="connsiteY5" fmla="*/ 558773 h 613959"/>
            <a:gd name="connsiteX6" fmla="*/ 0 w 1618781"/>
            <a:gd name="connsiteY6" fmla="*/ 70889 h 613959"/>
            <a:gd name="connsiteX7" fmla="*/ 358885 w 1618781"/>
            <a:gd name="connsiteY7" fmla="*/ 0 h 61395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1618781" h="613959">
              <a:moveTo>
                <a:pt x="358885" y="0"/>
              </a:moveTo>
              <a:cubicBezTo>
                <a:pt x="632575" y="283633"/>
                <a:pt x="1048562" y="418768"/>
                <a:pt x="1366702" y="448401"/>
              </a:cubicBezTo>
              <a:lnTo>
                <a:pt x="1366702" y="393215"/>
              </a:lnTo>
              <a:lnTo>
                <a:pt x="1618781" y="503587"/>
              </a:lnTo>
              <a:lnTo>
                <a:pt x="1366702" y="613959"/>
              </a:lnTo>
              <a:lnTo>
                <a:pt x="1366702" y="558773"/>
              </a:lnTo>
              <a:cubicBezTo>
                <a:pt x="980828" y="550306"/>
                <a:pt x="328724" y="454006"/>
                <a:pt x="0" y="70889"/>
              </a:cubicBezTo>
              <a:lnTo>
                <a:pt x="358885" y="0"/>
              </a:lnTo>
              <a:close/>
            </a:path>
          </a:pathLst>
        </a:cu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Book Antiqu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Book Antiqu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Book Antiqu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Book Antiqu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Book Antiqua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Book Antiqua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Book Antiqua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Book Antiqua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Book Antiqua"/>
            </a:defRPr>
          </a:lvl9pPr>
        </a:lstStyle>
        <a:p xmlns:a="http://schemas.openxmlformats.org/drawingml/2006/main">
          <a:pPr algn="ctr"/>
          <a:endParaRPr lang="ru-RU" sz="1600" b="1" i="1" dirty="0">
            <a:solidFill>
              <a:srgbClr val="1F497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0.37549</cdr:x>
      <cdr:y>0.22496</cdr:y>
    </cdr:from>
    <cdr:to>
      <cdr:x>0.59618</cdr:x>
      <cdr:y>0.88128</cdr:y>
    </cdr:to>
    <cdr:sp macro="" textlink="">
      <cdr:nvSpPr>
        <cdr:cNvPr id="3" name="Стрелка вправо 11"/>
        <cdr:cNvSpPr/>
      </cdr:nvSpPr>
      <cdr:spPr bwMode="auto">
        <a:xfrm xmlns:a="http://schemas.openxmlformats.org/drawingml/2006/main" rot="18578775">
          <a:off x="1176690" y="1145676"/>
          <a:ext cx="1937665" cy="974639"/>
        </a:xfrm>
        <a:custGeom xmlns:a="http://schemas.openxmlformats.org/drawingml/2006/main">
          <a:avLst/>
          <a:gdLst>
            <a:gd name="connsiteX0" fmla="*/ 0 w 990600"/>
            <a:gd name="connsiteY0" fmla="*/ 55186 h 220744"/>
            <a:gd name="connsiteX1" fmla="*/ 738521 w 990600"/>
            <a:gd name="connsiteY1" fmla="*/ 55186 h 220744"/>
            <a:gd name="connsiteX2" fmla="*/ 738521 w 990600"/>
            <a:gd name="connsiteY2" fmla="*/ 0 h 220744"/>
            <a:gd name="connsiteX3" fmla="*/ 990600 w 990600"/>
            <a:gd name="connsiteY3" fmla="*/ 110372 h 220744"/>
            <a:gd name="connsiteX4" fmla="*/ 738521 w 990600"/>
            <a:gd name="connsiteY4" fmla="*/ 220744 h 220744"/>
            <a:gd name="connsiteX5" fmla="*/ 738521 w 990600"/>
            <a:gd name="connsiteY5" fmla="*/ 165558 h 220744"/>
            <a:gd name="connsiteX6" fmla="*/ 0 w 990600"/>
            <a:gd name="connsiteY6" fmla="*/ 165558 h 220744"/>
            <a:gd name="connsiteX7" fmla="*/ 0 w 990600"/>
            <a:gd name="connsiteY7" fmla="*/ 55186 h 220744"/>
            <a:gd name="connsiteX0" fmla="*/ 0 w 1206500"/>
            <a:gd name="connsiteY0" fmla="*/ 0 h 483058"/>
            <a:gd name="connsiteX1" fmla="*/ 954421 w 1206500"/>
            <a:gd name="connsiteY1" fmla="*/ 317500 h 483058"/>
            <a:gd name="connsiteX2" fmla="*/ 954421 w 1206500"/>
            <a:gd name="connsiteY2" fmla="*/ 262314 h 483058"/>
            <a:gd name="connsiteX3" fmla="*/ 1206500 w 1206500"/>
            <a:gd name="connsiteY3" fmla="*/ 372686 h 483058"/>
            <a:gd name="connsiteX4" fmla="*/ 954421 w 1206500"/>
            <a:gd name="connsiteY4" fmla="*/ 483058 h 483058"/>
            <a:gd name="connsiteX5" fmla="*/ 954421 w 1206500"/>
            <a:gd name="connsiteY5" fmla="*/ 427872 h 483058"/>
            <a:gd name="connsiteX6" fmla="*/ 215900 w 1206500"/>
            <a:gd name="connsiteY6" fmla="*/ 427872 h 483058"/>
            <a:gd name="connsiteX7" fmla="*/ 0 w 120650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60350 w 1428750"/>
            <a:gd name="connsiteY0" fmla="*/ 0 h 521158"/>
            <a:gd name="connsiteX1" fmla="*/ 1176671 w 1428750"/>
            <a:gd name="connsiteY1" fmla="*/ 355600 h 521158"/>
            <a:gd name="connsiteX2" fmla="*/ 1176671 w 1428750"/>
            <a:gd name="connsiteY2" fmla="*/ 300414 h 521158"/>
            <a:gd name="connsiteX3" fmla="*/ 1428750 w 1428750"/>
            <a:gd name="connsiteY3" fmla="*/ 410786 h 521158"/>
            <a:gd name="connsiteX4" fmla="*/ 1176671 w 1428750"/>
            <a:gd name="connsiteY4" fmla="*/ 521158 h 521158"/>
            <a:gd name="connsiteX5" fmla="*/ 1176671 w 1428750"/>
            <a:gd name="connsiteY5" fmla="*/ 465972 h 521158"/>
            <a:gd name="connsiteX6" fmla="*/ 0 w 1428750"/>
            <a:gd name="connsiteY6" fmla="*/ 78622 h 521158"/>
            <a:gd name="connsiteX7" fmla="*/ 260350 w 1428750"/>
            <a:gd name="connsiteY7" fmla="*/ 0 h 521158"/>
            <a:gd name="connsiteX0" fmla="*/ 260350 w 1428750"/>
            <a:gd name="connsiteY0" fmla="*/ 0 h 521158"/>
            <a:gd name="connsiteX1" fmla="*/ 1176671 w 1428750"/>
            <a:gd name="connsiteY1" fmla="*/ 355600 h 521158"/>
            <a:gd name="connsiteX2" fmla="*/ 1176671 w 1428750"/>
            <a:gd name="connsiteY2" fmla="*/ 300414 h 521158"/>
            <a:gd name="connsiteX3" fmla="*/ 1428750 w 1428750"/>
            <a:gd name="connsiteY3" fmla="*/ 410786 h 521158"/>
            <a:gd name="connsiteX4" fmla="*/ 1176671 w 1428750"/>
            <a:gd name="connsiteY4" fmla="*/ 521158 h 521158"/>
            <a:gd name="connsiteX5" fmla="*/ 1176671 w 1428750"/>
            <a:gd name="connsiteY5" fmla="*/ 465972 h 521158"/>
            <a:gd name="connsiteX6" fmla="*/ 0 w 1428750"/>
            <a:gd name="connsiteY6" fmla="*/ 78622 h 521158"/>
            <a:gd name="connsiteX7" fmla="*/ 260350 w 1428750"/>
            <a:gd name="connsiteY7" fmla="*/ 0 h 521158"/>
            <a:gd name="connsiteX0" fmla="*/ 450381 w 1618781"/>
            <a:gd name="connsiteY0" fmla="*/ 21912 h 543070"/>
            <a:gd name="connsiteX1" fmla="*/ 1366702 w 1618781"/>
            <a:gd name="connsiteY1" fmla="*/ 377512 h 543070"/>
            <a:gd name="connsiteX2" fmla="*/ 1366702 w 1618781"/>
            <a:gd name="connsiteY2" fmla="*/ 322326 h 543070"/>
            <a:gd name="connsiteX3" fmla="*/ 1618781 w 1618781"/>
            <a:gd name="connsiteY3" fmla="*/ 432698 h 543070"/>
            <a:gd name="connsiteX4" fmla="*/ 1366702 w 1618781"/>
            <a:gd name="connsiteY4" fmla="*/ 543070 h 543070"/>
            <a:gd name="connsiteX5" fmla="*/ 1366702 w 1618781"/>
            <a:gd name="connsiteY5" fmla="*/ 487884 h 543070"/>
            <a:gd name="connsiteX6" fmla="*/ 0 w 1618781"/>
            <a:gd name="connsiteY6" fmla="*/ 0 h 543070"/>
            <a:gd name="connsiteX7" fmla="*/ 450381 w 1618781"/>
            <a:gd name="connsiteY7" fmla="*/ 21912 h 543070"/>
            <a:gd name="connsiteX0" fmla="*/ 358885 w 1618781"/>
            <a:gd name="connsiteY0" fmla="*/ 0 h 613959"/>
            <a:gd name="connsiteX1" fmla="*/ 1366702 w 1618781"/>
            <a:gd name="connsiteY1" fmla="*/ 448401 h 613959"/>
            <a:gd name="connsiteX2" fmla="*/ 1366702 w 1618781"/>
            <a:gd name="connsiteY2" fmla="*/ 393215 h 613959"/>
            <a:gd name="connsiteX3" fmla="*/ 1618781 w 1618781"/>
            <a:gd name="connsiteY3" fmla="*/ 503587 h 613959"/>
            <a:gd name="connsiteX4" fmla="*/ 1366702 w 1618781"/>
            <a:gd name="connsiteY4" fmla="*/ 613959 h 613959"/>
            <a:gd name="connsiteX5" fmla="*/ 1366702 w 1618781"/>
            <a:gd name="connsiteY5" fmla="*/ 558773 h 613959"/>
            <a:gd name="connsiteX6" fmla="*/ 0 w 1618781"/>
            <a:gd name="connsiteY6" fmla="*/ 70889 h 613959"/>
            <a:gd name="connsiteX7" fmla="*/ 358885 w 1618781"/>
            <a:gd name="connsiteY7" fmla="*/ 0 h 61395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1618781" h="613959">
              <a:moveTo>
                <a:pt x="358885" y="0"/>
              </a:moveTo>
              <a:cubicBezTo>
                <a:pt x="632575" y="283633"/>
                <a:pt x="1048562" y="418768"/>
                <a:pt x="1366702" y="448401"/>
              </a:cubicBezTo>
              <a:lnTo>
                <a:pt x="1366702" y="393215"/>
              </a:lnTo>
              <a:lnTo>
                <a:pt x="1618781" y="503587"/>
              </a:lnTo>
              <a:lnTo>
                <a:pt x="1366702" y="613959"/>
              </a:lnTo>
              <a:lnTo>
                <a:pt x="1366702" y="558773"/>
              </a:lnTo>
              <a:cubicBezTo>
                <a:pt x="980828" y="550306"/>
                <a:pt x="328724" y="454006"/>
                <a:pt x="0" y="70889"/>
              </a:cubicBezTo>
              <a:lnTo>
                <a:pt x="358885" y="0"/>
              </a:lnTo>
              <a:close/>
            </a:path>
          </a:pathLst>
        </a:cu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600" b="1" i="1" dirty="0">
            <a:solidFill>
              <a:srgbClr val="1F497D">
                <a:lumMod val="75000"/>
              </a:srgb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0.18564</cdr:x>
      <cdr:y>0.22222</cdr:y>
    </cdr:from>
    <cdr:to>
      <cdr:x>0.92818</cdr:x>
      <cdr:y>0.44444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720080" y="144016"/>
          <a:ext cx="2880320" cy="144016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0.33084</cdr:x>
      <cdr:y>0.61186</cdr:y>
    </cdr:from>
    <cdr:to>
      <cdr:x>0.73993</cdr:x>
      <cdr:y>0.77135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72326" y="1657480"/>
          <a:ext cx="1944212" cy="43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>
              <a:solidFill>
                <a:schemeClr val="accent6">
                  <a:lumMod val="50000"/>
                </a:schemeClr>
              </a:solidFill>
            </a:rPr>
            <a:t>В условиях круглосуточных стационаров</a:t>
          </a:r>
          <a:endParaRPr lang="ru-RU" sz="1000" dirty="0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0.34102</cdr:x>
      <cdr:y>0.2924</cdr:y>
    </cdr:from>
    <cdr:to>
      <cdr:x>0.75011</cdr:x>
      <cdr:y>0.37215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620688" y="792088"/>
          <a:ext cx="1944212" cy="21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Book Antiqua"/>
            </a:defRPr>
          </a:lvl1pPr>
          <a:lvl2pPr marL="457200" indent="0">
            <a:defRPr sz="1100">
              <a:latin typeface="Book Antiqua"/>
            </a:defRPr>
          </a:lvl2pPr>
          <a:lvl3pPr marL="914400" indent="0">
            <a:defRPr sz="1100">
              <a:latin typeface="Book Antiqua"/>
            </a:defRPr>
          </a:lvl3pPr>
          <a:lvl4pPr marL="1371600" indent="0">
            <a:defRPr sz="1100">
              <a:latin typeface="Book Antiqua"/>
            </a:defRPr>
          </a:lvl4pPr>
          <a:lvl5pPr marL="1828800" indent="0">
            <a:defRPr sz="1100">
              <a:latin typeface="Book Antiqua"/>
            </a:defRPr>
          </a:lvl5pPr>
          <a:lvl6pPr marL="2286000" indent="0">
            <a:defRPr sz="1100">
              <a:latin typeface="Book Antiqua"/>
            </a:defRPr>
          </a:lvl6pPr>
          <a:lvl7pPr marL="2743200" indent="0">
            <a:defRPr sz="1100">
              <a:latin typeface="Book Antiqua"/>
            </a:defRPr>
          </a:lvl7pPr>
          <a:lvl8pPr marL="3200400" indent="0">
            <a:defRPr sz="1100">
              <a:latin typeface="Book Antiqua"/>
            </a:defRPr>
          </a:lvl8pPr>
          <a:lvl9pPr marL="3657600" indent="0">
            <a:defRPr sz="1100"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rgbClr val="C00000"/>
              </a:solidFill>
            </a:rPr>
            <a:t>В амбулаторных условиях</a:t>
          </a:r>
          <a:endParaRPr lang="ru-RU" sz="10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0.1895</cdr:x>
      <cdr:y>0.79745</cdr:y>
    </cdr:from>
    <cdr:to>
      <cdr:x>0.32586</cdr:x>
      <cdr:y>0.89402</cdr:y>
    </cdr:to>
    <cdr:sp macro="" textlink="">
      <cdr:nvSpPr>
        <cdr:cNvPr id="4" name="TextBox 29"/>
        <cdr:cNvSpPr txBox="1"/>
      </cdr:nvSpPr>
      <cdr:spPr>
        <a:xfrm xmlns:a="http://schemas.openxmlformats.org/drawingml/2006/main">
          <a:off x="900608" y="2160240"/>
          <a:ext cx="648055" cy="2616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ahoma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Tahoma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Tahoma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Tahoma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Tahoma" pitchFamily="34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2011 г.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0.76526</cdr:x>
      <cdr:y>0.79745</cdr:y>
    </cdr:from>
    <cdr:to>
      <cdr:x>0.90162</cdr:x>
      <cdr:y>0.89402</cdr:y>
    </cdr:to>
    <cdr:sp macro="" textlink="">
      <cdr:nvSpPr>
        <cdr:cNvPr id="5" name="TextBox 29"/>
        <cdr:cNvSpPr txBox="1"/>
      </cdr:nvSpPr>
      <cdr:spPr>
        <a:xfrm xmlns:a="http://schemas.openxmlformats.org/drawingml/2006/main">
          <a:off x="3636912" y="2160240"/>
          <a:ext cx="648054" cy="2616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Book Antiqua"/>
            </a:defRPr>
          </a:lvl1pPr>
          <a:lvl2pPr marL="457200" indent="0">
            <a:defRPr sz="1100">
              <a:latin typeface="Book Antiqua"/>
            </a:defRPr>
          </a:lvl2pPr>
          <a:lvl3pPr marL="914400" indent="0">
            <a:defRPr sz="1100">
              <a:latin typeface="Book Antiqua"/>
            </a:defRPr>
          </a:lvl3pPr>
          <a:lvl4pPr marL="1371600" indent="0">
            <a:defRPr sz="1100">
              <a:latin typeface="Book Antiqua"/>
            </a:defRPr>
          </a:lvl4pPr>
          <a:lvl5pPr marL="1828800" indent="0">
            <a:defRPr sz="1100">
              <a:latin typeface="Book Antiqua"/>
            </a:defRPr>
          </a:lvl5pPr>
          <a:lvl6pPr marL="2286000" indent="0">
            <a:defRPr sz="1100">
              <a:latin typeface="Book Antiqua"/>
            </a:defRPr>
          </a:lvl6pPr>
          <a:lvl7pPr marL="2743200" indent="0">
            <a:defRPr sz="1100">
              <a:latin typeface="Book Antiqua"/>
            </a:defRPr>
          </a:lvl7pPr>
          <a:lvl8pPr marL="3200400" indent="0">
            <a:defRPr sz="1100">
              <a:latin typeface="Book Antiqua"/>
            </a:defRPr>
          </a:lvl8pPr>
          <a:lvl9pPr marL="3657600" indent="0">
            <a:defRPr sz="1100"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2012 г.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0.33086</cdr:x>
      <cdr:y>0</cdr:y>
    </cdr:from>
    <cdr:to>
      <cdr:x>0.73284</cdr:x>
      <cdr:y>0.11535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584176" y="0"/>
          <a:ext cx="1924668" cy="320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/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Tahoma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Tahoma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Tahoma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Tahoma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Tahoma" pitchFamily="34" charset="0"/>
            </a:defRPr>
          </a:lvl9pPr>
        </a:lstStyle>
        <a:p xmlns:a="http://schemas.openxmlformats.org/drawingml/2006/main">
          <a:pPr algn="ctr"/>
          <a:r>
            <a:rPr lang="ru-RU" sz="900" dirty="0" smtClean="0">
              <a:solidFill>
                <a:srgbClr val="7030A0"/>
              </a:solidFill>
            </a:rPr>
            <a:t>В условиях дневных стационаров</a:t>
          </a:r>
          <a:endParaRPr lang="ru-RU" sz="900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0.3459</cdr:x>
      <cdr:y>0.10357</cdr:y>
    </cdr:from>
    <cdr:to>
      <cdr:x>0.72188</cdr:x>
      <cdr:y>0.10357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1656184" y="288032"/>
          <a:ext cx="1800200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8064A2">
              <a:lumMod val="7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0.34335</cdr:x>
      <cdr:y>0.0062</cdr:y>
    </cdr:from>
    <cdr:to>
      <cdr:x>0.60684</cdr:x>
      <cdr:y>0.82314</cdr:y>
    </cdr:to>
    <cdr:sp macro="" textlink="">
      <cdr:nvSpPr>
        <cdr:cNvPr id="2" name="Стрелка вправо 11"/>
        <cdr:cNvSpPr/>
      </cdr:nvSpPr>
      <cdr:spPr bwMode="auto">
        <a:xfrm xmlns:a="http://schemas.openxmlformats.org/drawingml/2006/main" rot="18420349">
          <a:off x="1609535" y="334983"/>
          <a:ext cx="2117746" cy="1479929"/>
        </a:xfrm>
        <a:custGeom xmlns:a="http://schemas.openxmlformats.org/drawingml/2006/main">
          <a:avLst/>
          <a:gdLst>
            <a:gd name="connsiteX0" fmla="*/ 0 w 990600"/>
            <a:gd name="connsiteY0" fmla="*/ 55186 h 220744"/>
            <a:gd name="connsiteX1" fmla="*/ 738521 w 990600"/>
            <a:gd name="connsiteY1" fmla="*/ 55186 h 220744"/>
            <a:gd name="connsiteX2" fmla="*/ 738521 w 990600"/>
            <a:gd name="connsiteY2" fmla="*/ 0 h 220744"/>
            <a:gd name="connsiteX3" fmla="*/ 990600 w 990600"/>
            <a:gd name="connsiteY3" fmla="*/ 110372 h 220744"/>
            <a:gd name="connsiteX4" fmla="*/ 738521 w 990600"/>
            <a:gd name="connsiteY4" fmla="*/ 220744 h 220744"/>
            <a:gd name="connsiteX5" fmla="*/ 738521 w 990600"/>
            <a:gd name="connsiteY5" fmla="*/ 165558 h 220744"/>
            <a:gd name="connsiteX6" fmla="*/ 0 w 990600"/>
            <a:gd name="connsiteY6" fmla="*/ 165558 h 220744"/>
            <a:gd name="connsiteX7" fmla="*/ 0 w 990600"/>
            <a:gd name="connsiteY7" fmla="*/ 55186 h 220744"/>
            <a:gd name="connsiteX0" fmla="*/ 0 w 1206500"/>
            <a:gd name="connsiteY0" fmla="*/ 0 h 483058"/>
            <a:gd name="connsiteX1" fmla="*/ 954421 w 1206500"/>
            <a:gd name="connsiteY1" fmla="*/ 317500 h 483058"/>
            <a:gd name="connsiteX2" fmla="*/ 954421 w 1206500"/>
            <a:gd name="connsiteY2" fmla="*/ 262314 h 483058"/>
            <a:gd name="connsiteX3" fmla="*/ 1206500 w 1206500"/>
            <a:gd name="connsiteY3" fmla="*/ 372686 h 483058"/>
            <a:gd name="connsiteX4" fmla="*/ 954421 w 1206500"/>
            <a:gd name="connsiteY4" fmla="*/ 483058 h 483058"/>
            <a:gd name="connsiteX5" fmla="*/ 954421 w 1206500"/>
            <a:gd name="connsiteY5" fmla="*/ 427872 h 483058"/>
            <a:gd name="connsiteX6" fmla="*/ 215900 w 1206500"/>
            <a:gd name="connsiteY6" fmla="*/ 427872 h 483058"/>
            <a:gd name="connsiteX7" fmla="*/ 0 w 120650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60350 w 1428750"/>
            <a:gd name="connsiteY0" fmla="*/ 0 h 521158"/>
            <a:gd name="connsiteX1" fmla="*/ 1176671 w 1428750"/>
            <a:gd name="connsiteY1" fmla="*/ 355600 h 521158"/>
            <a:gd name="connsiteX2" fmla="*/ 1176671 w 1428750"/>
            <a:gd name="connsiteY2" fmla="*/ 300414 h 521158"/>
            <a:gd name="connsiteX3" fmla="*/ 1428750 w 1428750"/>
            <a:gd name="connsiteY3" fmla="*/ 410786 h 521158"/>
            <a:gd name="connsiteX4" fmla="*/ 1176671 w 1428750"/>
            <a:gd name="connsiteY4" fmla="*/ 521158 h 521158"/>
            <a:gd name="connsiteX5" fmla="*/ 1176671 w 1428750"/>
            <a:gd name="connsiteY5" fmla="*/ 465972 h 521158"/>
            <a:gd name="connsiteX6" fmla="*/ 0 w 1428750"/>
            <a:gd name="connsiteY6" fmla="*/ 78622 h 521158"/>
            <a:gd name="connsiteX7" fmla="*/ 260350 w 1428750"/>
            <a:gd name="connsiteY7" fmla="*/ 0 h 521158"/>
            <a:gd name="connsiteX0" fmla="*/ 260350 w 1428750"/>
            <a:gd name="connsiteY0" fmla="*/ 0 h 521158"/>
            <a:gd name="connsiteX1" fmla="*/ 1176671 w 1428750"/>
            <a:gd name="connsiteY1" fmla="*/ 355600 h 521158"/>
            <a:gd name="connsiteX2" fmla="*/ 1176671 w 1428750"/>
            <a:gd name="connsiteY2" fmla="*/ 300414 h 521158"/>
            <a:gd name="connsiteX3" fmla="*/ 1428750 w 1428750"/>
            <a:gd name="connsiteY3" fmla="*/ 410786 h 521158"/>
            <a:gd name="connsiteX4" fmla="*/ 1176671 w 1428750"/>
            <a:gd name="connsiteY4" fmla="*/ 521158 h 521158"/>
            <a:gd name="connsiteX5" fmla="*/ 1176671 w 1428750"/>
            <a:gd name="connsiteY5" fmla="*/ 465972 h 521158"/>
            <a:gd name="connsiteX6" fmla="*/ 0 w 1428750"/>
            <a:gd name="connsiteY6" fmla="*/ 78622 h 521158"/>
            <a:gd name="connsiteX7" fmla="*/ 260350 w 1428750"/>
            <a:gd name="connsiteY7" fmla="*/ 0 h 521158"/>
            <a:gd name="connsiteX0" fmla="*/ 450381 w 1618781"/>
            <a:gd name="connsiteY0" fmla="*/ 21912 h 543070"/>
            <a:gd name="connsiteX1" fmla="*/ 1366702 w 1618781"/>
            <a:gd name="connsiteY1" fmla="*/ 377512 h 543070"/>
            <a:gd name="connsiteX2" fmla="*/ 1366702 w 1618781"/>
            <a:gd name="connsiteY2" fmla="*/ 322326 h 543070"/>
            <a:gd name="connsiteX3" fmla="*/ 1618781 w 1618781"/>
            <a:gd name="connsiteY3" fmla="*/ 432698 h 543070"/>
            <a:gd name="connsiteX4" fmla="*/ 1366702 w 1618781"/>
            <a:gd name="connsiteY4" fmla="*/ 543070 h 543070"/>
            <a:gd name="connsiteX5" fmla="*/ 1366702 w 1618781"/>
            <a:gd name="connsiteY5" fmla="*/ 487884 h 543070"/>
            <a:gd name="connsiteX6" fmla="*/ 0 w 1618781"/>
            <a:gd name="connsiteY6" fmla="*/ 0 h 543070"/>
            <a:gd name="connsiteX7" fmla="*/ 450381 w 1618781"/>
            <a:gd name="connsiteY7" fmla="*/ 21912 h 543070"/>
            <a:gd name="connsiteX0" fmla="*/ 358885 w 1618781"/>
            <a:gd name="connsiteY0" fmla="*/ 0 h 613959"/>
            <a:gd name="connsiteX1" fmla="*/ 1366702 w 1618781"/>
            <a:gd name="connsiteY1" fmla="*/ 448401 h 613959"/>
            <a:gd name="connsiteX2" fmla="*/ 1366702 w 1618781"/>
            <a:gd name="connsiteY2" fmla="*/ 393215 h 613959"/>
            <a:gd name="connsiteX3" fmla="*/ 1618781 w 1618781"/>
            <a:gd name="connsiteY3" fmla="*/ 503587 h 613959"/>
            <a:gd name="connsiteX4" fmla="*/ 1366702 w 1618781"/>
            <a:gd name="connsiteY4" fmla="*/ 613959 h 613959"/>
            <a:gd name="connsiteX5" fmla="*/ 1366702 w 1618781"/>
            <a:gd name="connsiteY5" fmla="*/ 558773 h 613959"/>
            <a:gd name="connsiteX6" fmla="*/ 0 w 1618781"/>
            <a:gd name="connsiteY6" fmla="*/ 70889 h 613959"/>
            <a:gd name="connsiteX7" fmla="*/ 358885 w 1618781"/>
            <a:gd name="connsiteY7" fmla="*/ 0 h 61395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1618781" h="613959">
              <a:moveTo>
                <a:pt x="358885" y="0"/>
              </a:moveTo>
              <a:cubicBezTo>
                <a:pt x="632575" y="283633"/>
                <a:pt x="1048562" y="418768"/>
                <a:pt x="1366702" y="448401"/>
              </a:cubicBezTo>
              <a:lnTo>
                <a:pt x="1366702" y="393215"/>
              </a:lnTo>
              <a:lnTo>
                <a:pt x="1618781" y="503587"/>
              </a:lnTo>
              <a:lnTo>
                <a:pt x="1366702" y="613959"/>
              </a:lnTo>
              <a:lnTo>
                <a:pt x="1366702" y="558773"/>
              </a:lnTo>
              <a:cubicBezTo>
                <a:pt x="980828" y="550306"/>
                <a:pt x="328724" y="454006"/>
                <a:pt x="0" y="70889"/>
              </a:cubicBezTo>
              <a:lnTo>
                <a:pt x="358885" y="0"/>
              </a:lnTo>
              <a:close/>
            </a:path>
          </a:pathLst>
        </a:cu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defPPr>
            <a:defRPr lang="es-E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Book Antiqu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Book Antiqu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Book Antiqu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Book Antiqu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Book Antiqua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Book Antiqua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Book Antiqua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Book Antiqua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Book Antiqua"/>
            </a:defRPr>
          </a:lvl9pPr>
        </a:lstStyle>
        <a:p xmlns:a="http://schemas.openxmlformats.org/drawingml/2006/main">
          <a:pPr algn="ctr"/>
          <a:endParaRPr lang="ru-RU" sz="1600" b="1" i="1" dirty="0">
            <a:solidFill>
              <a:srgbClr val="1F497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0.34472</cdr:x>
      <cdr:y>0.1359</cdr:y>
    </cdr:from>
    <cdr:to>
      <cdr:x>0.61439</cdr:x>
      <cdr:y>0.94626</cdr:y>
    </cdr:to>
    <cdr:sp macro="" textlink="">
      <cdr:nvSpPr>
        <cdr:cNvPr id="3" name="Стрелка вправо 11"/>
        <cdr:cNvSpPr/>
      </cdr:nvSpPr>
      <cdr:spPr bwMode="auto">
        <a:xfrm xmlns:a="http://schemas.openxmlformats.org/drawingml/2006/main" rot="18578775">
          <a:off x="1643117" y="645312"/>
          <a:ext cx="2100694" cy="1514636"/>
        </a:xfrm>
        <a:custGeom xmlns:a="http://schemas.openxmlformats.org/drawingml/2006/main">
          <a:avLst/>
          <a:gdLst>
            <a:gd name="connsiteX0" fmla="*/ 0 w 990600"/>
            <a:gd name="connsiteY0" fmla="*/ 55186 h 220744"/>
            <a:gd name="connsiteX1" fmla="*/ 738521 w 990600"/>
            <a:gd name="connsiteY1" fmla="*/ 55186 h 220744"/>
            <a:gd name="connsiteX2" fmla="*/ 738521 w 990600"/>
            <a:gd name="connsiteY2" fmla="*/ 0 h 220744"/>
            <a:gd name="connsiteX3" fmla="*/ 990600 w 990600"/>
            <a:gd name="connsiteY3" fmla="*/ 110372 h 220744"/>
            <a:gd name="connsiteX4" fmla="*/ 738521 w 990600"/>
            <a:gd name="connsiteY4" fmla="*/ 220744 h 220744"/>
            <a:gd name="connsiteX5" fmla="*/ 738521 w 990600"/>
            <a:gd name="connsiteY5" fmla="*/ 165558 h 220744"/>
            <a:gd name="connsiteX6" fmla="*/ 0 w 990600"/>
            <a:gd name="connsiteY6" fmla="*/ 165558 h 220744"/>
            <a:gd name="connsiteX7" fmla="*/ 0 w 990600"/>
            <a:gd name="connsiteY7" fmla="*/ 55186 h 220744"/>
            <a:gd name="connsiteX0" fmla="*/ 0 w 1206500"/>
            <a:gd name="connsiteY0" fmla="*/ 0 h 483058"/>
            <a:gd name="connsiteX1" fmla="*/ 954421 w 1206500"/>
            <a:gd name="connsiteY1" fmla="*/ 317500 h 483058"/>
            <a:gd name="connsiteX2" fmla="*/ 954421 w 1206500"/>
            <a:gd name="connsiteY2" fmla="*/ 262314 h 483058"/>
            <a:gd name="connsiteX3" fmla="*/ 1206500 w 1206500"/>
            <a:gd name="connsiteY3" fmla="*/ 372686 h 483058"/>
            <a:gd name="connsiteX4" fmla="*/ 954421 w 1206500"/>
            <a:gd name="connsiteY4" fmla="*/ 483058 h 483058"/>
            <a:gd name="connsiteX5" fmla="*/ 954421 w 1206500"/>
            <a:gd name="connsiteY5" fmla="*/ 427872 h 483058"/>
            <a:gd name="connsiteX6" fmla="*/ 215900 w 1206500"/>
            <a:gd name="connsiteY6" fmla="*/ 427872 h 483058"/>
            <a:gd name="connsiteX7" fmla="*/ 0 w 120650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22250 w 1428750"/>
            <a:gd name="connsiteY0" fmla="*/ 0 h 483058"/>
            <a:gd name="connsiteX1" fmla="*/ 1176671 w 1428750"/>
            <a:gd name="connsiteY1" fmla="*/ 317500 h 483058"/>
            <a:gd name="connsiteX2" fmla="*/ 1176671 w 1428750"/>
            <a:gd name="connsiteY2" fmla="*/ 262314 h 483058"/>
            <a:gd name="connsiteX3" fmla="*/ 1428750 w 1428750"/>
            <a:gd name="connsiteY3" fmla="*/ 372686 h 483058"/>
            <a:gd name="connsiteX4" fmla="*/ 1176671 w 1428750"/>
            <a:gd name="connsiteY4" fmla="*/ 483058 h 483058"/>
            <a:gd name="connsiteX5" fmla="*/ 1176671 w 1428750"/>
            <a:gd name="connsiteY5" fmla="*/ 427872 h 483058"/>
            <a:gd name="connsiteX6" fmla="*/ 0 w 1428750"/>
            <a:gd name="connsiteY6" fmla="*/ 40522 h 483058"/>
            <a:gd name="connsiteX7" fmla="*/ 222250 w 1428750"/>
            <a:gd name="connsiteY7" fmla="*/ 0 h 483058"/>
            <a:gd name="connsiteX0" fmla="*/ 260350 w 1428750"/>
            <a:gd name="connsiteY0" fmla="*/ 0 h 521158"/>
            <a:gd name="connsiteX1" fmla="*/ 1176671 w 1428750"/>
            <a:gd name="connsiteY1" fmla="*/ 355600 h 521158"/>
            <a:gd name="connsiteX2" fmla="*/ 1176671 w 1428750"/>
            <a:gd name="connsiteY2" fmla="*/ 300414 h 521158"/>
            <a:gd name="connsiteX3" fmla="*/ 1428750 w 1428750"/>
            <a:gd name="connsiteY3" fmla="*/ 410786 h 521158"/>
            <a:gd name="connsiteX4" fmla="*/ 1176671 w 1428750"/>
            <a:gd name="connsiteY4" fmla="*/ 521158 h 521158"/>
            <a:gd name="connsiteX5" fmla="*/ 1176671 w 1428750"/>
            <a:gd name="connsiteY5" fmla="*/ 465972 h 521158"/>
            <a:gd name="connsiteX6" fmla="*/ 0 w 1428750"/>
            <a:gd name="connsiteY6" fmla="*/ 78622 h 521158"/>
            <a:gd name="connsiteX7" fmla="*/ 260350 w 1428750"/>
            <a:gd name="connsiteY7" fmla="*/ 0 h 521158"/>
            <a:gd name="connsiteX0" fmla="*/ 260350 w 1428750"/>
            <a:gd name="connsiteY0" fmla="*/ 0 h 521158"/>
            <a:gd name="connsiteX1" fmla="*/ 1176671 w 1428750"/>
            <a:gd name="connsiteY1" fmla="*/ 355600 h 521158"/>
            <a:gd name="connsiteX2" fmla="*/ 1176671 w 1428750"/>
            <a:gd name="connsiteY2" fmla="*/ 300414 h 521158"/>
            <a:gd name="connsiteX3" fmla="*/ 1428750 w 1428750"/>
            <a:gd name="connsiteY3" fmla="*/ 410786 h 521158"/>
            <a:gd name="connsiteX4" fmla="*/ 1176671 w 1428750"/>
            <a:gd name="connsiteY4" fmla="*/ 521158 h 521158"/>
            <a:gd name="connsiteX5" fmla="*/ 1176671 w 1428750"/>
            <a:gd name="connsiteY5" fmla="*/ 465972 h 521158"/>
            <a:gd name="connsiteX6" fmla="*/ 0 w 1428750"/>
            <a:gd name="connsiteY6" fmla="*/ 78622 h 521158"/>
            <a:gd name="connsiteX7" fmla="*/ 260350 w 1428750"/>
            <a:gd name="connsiteY7" fmla="*/ 0 h 521158"/>
            <a:gd name="connsiteX0" fmla="*/ 450381 w 1618781"/>
            <a:gd name="connsiteY0" fmla="*/ 21912 h 543070"/>
            <a:gd name="connsiteX1" fmla="*/ 1366702 w 1618781"/>
            <a:gd name="connsiteY1" fmla="*/ 377512 h 543070"/>
            <a:gd name="connsiteX2" fmla="*/ 1366702 w 1618781"/>
            <a:gd name="connsiteY2" fmla="*/ 322326 h 543070"/>
            <a:gd name="connsiteX3" fmla="*/ 1618781 w 1618781"/>
            <a:gd name="connsiteY3" fmla="*/ 432698 h 543070"/>
            <a:gd name="connsiteX4" fmla="*/ 1366702 w 1618781"/>
            <a:gd name="connsiteY4" fmla="*/ 543070 h 543070"/>
            <a:gd name="connsiteX5" fmla="*/ 1366702 w 1618781"/>
            <a:gd name="connsiteY5" fmla="*/ 487884 h 543070"/>
            <a:gd name="connsiteX6" fmla="*/ 0 w 1618781"/>
            <a:gd name="connsiteY6" fmla="*/ 0 h 543070"/>
            <a:gd name="connsiteX7" fmla="*/ 450381 w 1618781"/>
            <a:gd name="connsiteY7" fmla="*/ 21912 h 543070"/>
            <a:gd name="connsiteX0" fmla="*/ 358885 w 1618781"/>
            <a:gd name="connsiteY0" fmla="*/ 0 h 613959"/>
            <a:gd name="connsiteX1" fmla="*/ 1366702 w 1618781"/>
            <a:gd name="connsiteY1" fmla="*/ 448401 h 613959"/>
            <a:gd name="connsiteX2" fmla="*/ 1366702 w 1618781"/>
            <a:gd name="connsiteY2" fmla="*/ 393215 h 613959"/>
            <a:gd name="connsiteX3" fmla="*/ 1618781 w 1618781"/>
            <a:gd name="connsiteY3" fmla="*/ 503587 h 613959"/>
            <a:gd name="connsiteX4" fmla="*/ 1366702 w 1618781"/>
            <a:gd name="connsiteY4" fmla="*/ 613959 h 613959"/>
            <a:gd name="connsiteX5" fmla="*/ 1366702 w 1618781"/>
            <a:gd name="connsiteY5" fmla="*/ 558773 h 613959"/>
            <a:gd name="connsiteX6" fmla="*/ 0 w 1618781"/>
            <a:gd name="connsiteY6" fmla="*/ 70889 h 613959"/>
            <a:gd name="connsiteX7" fmla="*/ 358885 w 1618781"/>
            <a:gd name="connsiteY7" fmla="*/ 0 h 61395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1618781" h="613959">
              <a:moveTo>
                <a:pt x="358885" y="0"/>
              </a:moveTo>
              <a:cubicBezTo>
                <a:pt x="632575" y="283633"/>
                <a:pt x="1048562" y="418768"/>
                <a:pt x="1366702" y="448401"/>
              </a:cubicBezTo>
              <a:lnTo>
                <a:pt x="1366702" y="393215"/>
              </a:lnTo>
              <a:lnTo>
                <a:pt x="1618781" y="503587"/>
              </a:lnTo>
              <a:lnTo>
                <a:pt x="1366702" y="613959"/>
              </a:lnTo>
              <a:lnTo>
                <a:pt x="1366702" y="558773"/>
              </a:lnTo>
              <a:cubicBezTo>
                <a:pt x="980828" y="550306"/>
                <a:pt x="328724" y="454006"/>
                <a:pt x="0" y="70889"/>
              </a:cubicBezTo>
              <a:lnTo>
                <a:pt x="358885" y="0"/>
              </a:lnTo>
              <a:close/>
            </a:path>
          </a:pathLst>
        </a:cu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600" b="1" i="1" dirty="0">
            <a:solidFill>
              <a:srgbClr val="1F497D">
                <a:lumMod val="75000"/>
              </a:srgb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0.18868</cdr:x>
      <cdr:y>0.2</cdr:y>
    </cdr:from>
    <cdr:to>
      <cdr:x>0.92183</cdr:x>
      <cdr:y>0.46899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720083" y="144016"/>
          <a:ext cx="2798011" cy="193694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0.18868</cdr:x>
      <cdr:y>0.2</cdr:y>
    </cdr:from>
    <cdr:to>
      <cdr:x>0.92183</cdr:x>
      <cdr:y>0.46899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720080" y="144016"/>
          <a:ext cx="2798024" cy="193695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0.11322</cdr:x>
      <cdr:y>0.27549</cdr:y>
    </cdr:from>
    <cdr:to>
      <cdr:x>0.98124</cdr:x>
      <cdr:y>0.55016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432048" y="216025"/>
          <a:ext cx="3312368" cy="215384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0.09434</cdr:x>
      <cdr:y>0.31111</cdr:y>
    </cdr:from>
    <cdr:to>
      <cdr:x>0.92453</cdr:x>
      <cdr:y>0.56001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60041" y="360038"/>
          <a:ext cx="3168352" cy="288033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0.18868</cdr:x>
      <cdr:y>0.25717</cdr:y>
    </cdr:from>
    <cdr:to>
      <cdr:x>0.92453</cdr:x>
      <cdr:y>0.5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720080" y="185181"/>
          <a:ext cx="2808311" cy="174858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0.18717</cdr:x>
      <cdr:y>0.22222</cdr:y>
    </cdr:from>
    <cdr:to>
      <cdr:x>0.93583</cdr:x>
      <cdr:y>0.44444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720080" y="144016"/>
          <a:ext cx="2880320" cy="144016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indent="0"/>
          <a:endParaRPr lang="ru-RU" sz="110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CEC37F39-AC10-4E58-910D-46C56FB9F634}" type="datetimeFigureOut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2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2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B7E71BBD-EC6D-4E01-8D55-B03521CF4F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7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DCEB556E-54EE-4933-B7C6-6718087CF61B}" type="datetimeFigureOut">
              <a:rPr lang="ru-RU"/>
              <a:pPr/>
              <a:t>07.11.2013</a:t>
            </a:fld>
            <a:endParaRPr lang="ru-RU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7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6417CF87-0432-4AE4-9AF0-2B2B872BEED1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CF87-0432-4AE4-9AF0-2B2B872BEED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CF87-0432-4AE4-9AF0-2B2B872BEED1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CF87-0432-4AE4-9AF0-2B2B872BEED1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CF87-0432-4AE4-9AF0-2B2B872BEED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CF87-0432-4AE4-9AF0-2B2B872BEED1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6E6B-9B67-49EC-94FE-72E4B98E0CB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575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CF87-0432-4AE4-9AF0-2B2B872BEED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6E6B-9B67-49EC-94FE-72E4B98E0CB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75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CF87-0432-4AE4-9AF0-2B2B872BEED1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CF87-0432-4AE4-9AF0-2B2B872BEED1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7CF87-0432-4AE4-9AF0-2B2B872BEED1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FADAC25-5A16-43D8-A14F-7A20C76FE389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CB5856-B882-4547-904A-A879090B48F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8C5CD-39D2-4FE3-AF61-45D64151DF1A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24D20-141B-44B4-92CD-44EE06FEA94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3BECAC-C665-4566-B25B-05E4B45840B6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F76B-758A-4E73-891A-3F6251FB95D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FD9D01-5E18-48F1-9428-546B95C5AB64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00063-E4CC-4D5B-810E-CFACE3599BF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7999F-960E-4469-B686-F722CEA05D1B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31F16-1FFD-461B-A36F-1589998C211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DC73C-CCF9-47FD-82C9-E6EF8BEAD257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2D867-F2F6-44E1-B1EA-7B9A15267CC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F6F21A-3E56-45B7-8695-DAE74710C703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99A38-709E-4B97-B190-BBD87C22F81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C6BCA-0FE8-4D05-8836-7A8D7591DBFE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EAF14-EDDC-41AF-9349-EFCFC4240CE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699247-1460-4661-BCEC-B2957FB43611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8DF5B-C91E-4600-A857-8CCDB73E518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08A9F-F175-4B6E-BCCC-A0A258FFB2A0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24AEE-3226-4A0E-820D-FA55FE64FF3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B7FF1-2C1F-4EF2-94FF-021D8D2C40E6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0051B-1F44-4CA9-AA15-1C87F143B91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AEFB926-E69D-4410-BE85-399535D87921}" type="datetime1">
              <a:rPr lang="ru-RU" smtClean="0"/>
              <a:pPr/>
              <a:t>07.11.2013</a:t>
            </a:fld>
            <a:endParaRPr lang="ru-RU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8487CC5-F6B4-4C05-93F3-80B28F4BCF1B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2.png"/><Relationship Id="rId4" Type="http://schemas.openxmlformats.org/officeDocument/2006/relationships/diagramData" Target="../diagrams/data1.xml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.xml"/><Relationship Id="rId11" Type="http://schemas.openxmlformats.org/officeDocument/2006/relationships/chart" Target="../charts/chart13.xml"/><Relationship Id="rId5" Type="http://schemas.openxmlformats.org/officeDocument/2006/relationships/chart" Target="../charts/chart8.xml"/><Relationship Id="rId10" Type="http://schemas.openxmlformats.org/officeDocument/2006/relationships/chart" Target="../charts/chart12.xml"/><Relationship Id="rId4" Type="http://schemas.openxmlformats.org/officeDocument/2006/relationships/chart" Target="../charts/chart7.xml"/><Relationship Id="rId9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hyperlink" Target="http://registratura.volganet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908720"/>
            <a:ext cx="7772400" cy="3000396"/>
          </a:xfrm>
        </p:spPr>
        <p:txBody>
          <a:bodyPr/>
          <a:lstStyle/>
          <a:p>
            <a:r>
              <a:rPr lang="ru-RU" sz="3200" b="1" dirty="0" smtClean="0">
                <a:effectLst/>
              </a:rPr>
              <a:t>О </a:t>
            </a:r>
            <a:r>
              <a:rPr lang="ru-RU" sz="3200" b="1" dirty="0" smtClean="0">
                <a:effectLst/>
              </a:rPr>
              <a:t>перспективах </a:t>
            </a:r>
            <a:r>
              <a:rPr lang="ru-RU" sz="3200" b="1" dirty="0" smtClean="0">
                <a:effectLst/>
              </a:rPr>
              <a:t>развития </a:t>
            </a:r>
            <a:r>
              <a:rPr lang="ru-RU" sz="3200" b="1" dirty="0" smtClean="0">
                <a:effectLst/>
              </a:rPr>
              <a:t>отрасли </a:t>
            </a:r>
            <a:r>
              <a:rPr lang="ru-RU" sz="3200" b="1" dirty="0" smtClean="0">
                <a:effectLst/>
              </a:rPr>
              <a:t>здравоохранения Волгоградской области</a:t>
            </a:r>
            <a:endParaRPr lang="ru-RU" sz="3200" b="1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357562"/>
            <a:ext cx="778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Министр здравоохранения Волгоградской области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В.В. </a:t>
            </a:r>
            <a:r>
              <a:rPr lang="ru-RU" dirty="0" err="1" smtClean="0">
                <a:solidFill>
                  <a:schemeClr val="tx2"/>
                </a:solidFill>
              </a:rPr>
              <a:t>Шкарин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251520" y="260648"/>
            <a:ext cx="4319799" cy="1224136"/>
            <a:chOff x="285720" y="6072206"/>
            <a:chExt cx="2161864" cy="571504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 bwMode="auto">
            <a:xfrm>
              <a:off x="790234" y="6206678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1400" dirty="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7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28596" y="5445224"/>
            <a:ext cx="835292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2012г.  министерством здравоохранения области разработана и утверждена </a:t>
            </a:r>
            <a:r>
              <a:rPr lang="ru-RU" sz="1600" b="1" dirty="0" smtClean="0"/>
              <a:t>программа подготовки медицинских  кадров</a:t>
            </a:r>
            <a:r>
              <a:rPr lang="ru-RU" sz="1600" dirty="0" smtClean="0"/>
              <a:t> на среднесрочный период.</a:t>
            </a:r>
          </a:p>
        </p:txBody>
      </p:sp>
      <p:pic>
        <p:nvPicPr>
          <p:cNvPr id="11" name="Picture 2" descr="D:\Documents and Settings\yakovlev\Мои документы\Мои рисунки\IMG_7482_c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2784"/>
            <a:ext cx="1623380" cy="151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051720" y="4079922"/>
            <a:ext cx="1512168" cy="3571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Молодой врач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835696" y="4149080"/>
            <a:ext cx="2592288" cy="1296144"/>
          </a:xfrm>
          <a:prstGeom prst="rightArrow">
            <a:avLst>
              <a:gd name="adj1" fmla="val 51454"/>
              <a:gd name="adj2" fmla="val 5872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ереехавший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сельские медицинские учреждения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6029830" y="4362824"/>
            <a:ext cx="558394" cy="714380"/>
          </a:xfrm>
          <a:prstGeom prst="mathEqua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552728" y="4146800"/>
            <a:ext cx="2411760" cy="106872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1 000 000 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подъемных</a:t>
            </a: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906360"/>
            <a:ext cx="878687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 "Земский доктор: в 2012 - 68 врачей-специалистов, работающих в учреждениях здравоохранения сельских районов, получили компенсационные выплаты в размере 1 млн. руб.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2013 году заключено – 40 договоров, планируется  заключение еще 22 договоров для работы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молодых врачей в сельской местности.</a:t>
            </a:r>
          </a:p>
        </p:txBody>
      </p:sp>
      <p:pic>
        <p:nvPicPr>
          <p:cNvPr id="18" name="Picture 2" descr="C:\Users\yakovlev\Pictures\Айнур\G-168-1P_pers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21088"/>
            <a:ext cx="1653144" cy="123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179388" y="115889"/>
            <a:ext cx="8856662" cy="52703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Кадровое </a:t>
            </a:r>
            <a:r>
              <a:rPr lang="ru-RU" sz="2000" dirty="0"/>
              <a:t>обеспечение системы </a:t>
            </a:r>
            <a:r>
              <a:rPr lang="ru-RU" sz="2000" dirty="0" smtClean="0"/>
              <a:t>здравоохранения</a:t>
            </a:r>
            <a:endParaRPr lang="ru-RU" sz="2000" dirty="0"/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85750" y="6072188"/>
            <a:ext cx="2162175" cy="571500"/>
            <a:chOff x="285720" y="6072206"/>
            <a:chExt cx="2162205" cy="571504"/>
          </a:xfrm>
        </p:grpSpPr>
        <p:sp>
          <p:nvSpPr>
            <p:cNvPr id="29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30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7" name="Диаграмма 16"/>
          <p:cNvGraphicFramePr/>
          <p:nvPr/>
        </p:nvGraphicFramePr>
        <p:xfrm>
          <a:off x="2339752" y="332656"/>
          <a:ext cx="56166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139952" y="148478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1,5 раза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184482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1,6 раза</a:t>
            </a:r>
            <a:endParaRPr lang="ru-RU" sz="12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251520" y="764704"/>
            <a:ext cx="2520280" cy="1584176"/>
          </a:xfrm>
          <a:prstGeom prst="rightArrow">
            <a:avLst>
              <a:gd name="adj1" fmla="val 50000"/>
              <a:gd name="adj2" fmla="val 684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Рост заработной платы</a:t>
            </a:r>
            <a:endParaRPr lang="ru-RU" dirty="0"/>
          </a:p>
        </p:txBody>
      </p:sp>
      <p:sp>
        <p:nvSpPr>
          <p:cNvPr id="2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10</a:t>
            </a:fld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51024" y="1500174"/>
            <a:ext cx="5429288" cy="467793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78088"/>
              </a:avLst>
            </a:prstTxWarp>
            <a:spAutoFit/>
          </a:bodyPr>
          <a:lstStyle/>
          <a:p>
            <a:pPr algn="ctr"/>
            <a:r>
              <a:rPr lang="ru-RU" sz="1600" b="1" spc="300" dirty="0" smtClean="0">
                <a:solidFill>
                  <a:schemeClr val="accent1">
                    <a:lumMod val="50000"/>
                  </a:schemeClr>
                </a:solidFill>
              </a:rPr>
              <a:t>Программа развития здравоохранения региона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000892" y="428604"/>
            <a:ext cx="1714479" cy="9554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«Профилактика заболеваний и формирование здорового образа жизни. Развитие первичной медико-санитарной помощи»</a:t>
            </a:r>
            <a:endParaRPr lang="ru-RU" sz="10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57224" y="428604"/>
            <a:ext cx="1714480" cy="8489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«Территориальное планирование учреждений здравоохранения Волгоградской области»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643834" y="4357694"/>
            <a:ext cx="1357290" cy="7428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«Развитие информатизации в здравоохранении»</a:t>
            </a:r>
            <a:endParaRPr lang="ru-RU" sz="10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42844" y="1428736"/>
            <a:ext cx="1785950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«Совершенствование оказания специализированной, включая ВМП, скорой, в том числе скорой специализированной, медицинской помощи, медицинской эвакуации»</a:t>
            </a:r>
            <a:endParaRPr lang="ru-RU" sz="1000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14282" y="4407632"/>
            <a:ext cx="135732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 «Развитие государственно-частного партнерства»</a:t>
            </a:r>
            <a:endParaRPr lang="ru-RU" sz="10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000364" y="285728"/>
            <a:ext cx="135955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«Охрана здоровья матери и ребенка»</a:t>
            </a:r>
            <a:endParaRPr lang="ru-RU" sz="1000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42844" y="2924944"/>
            <a:ext cx="1500198" cy="11481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«Развитие медицинской реабилитации и санаторно-курортного лечения, в том числе детям»</a:t>
            </a:r>
            <a:endParaRPr lang="ru-RU" sz="10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929190" y="285728"/>
            <a:ext cx="1288118" cy="7102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«Кадровое обеспечение системы здравоохранения»</a:t>
            </a:r>
            <a:endParaRPr lang="ru-RU" sz="10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643834" y="3357562"/>
            <a:ext cx="139673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«Оказание паллиативной помощи, </a:t>
            </a:r>
          </a:p>
          <a:p>
            <a:pPr algn="ctr"/>
            <a:r>
              <a:rPr lang="ru-RU" sz="1000" dirty="0" smtClean="0"/>
              <a:t>в том числе детям»</a:t>
            </a:r>
            <a:endParaRPr lang="ru-RU" sz="1000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358082" y="1857364"/>
            <a:ext cx="164304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«Совершенствование системы лекарственного обеспечения, в том числе в амбулаторных условиях»</a:t>
            </a:r>
            <a:endParaRPr lang="ru-RU" sz="1000" dirty="0"/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85750" y="6072188"/>
            <a:ext cx="2162175" cy="571500"/>
            <a:chOff x="285720" y="6072206"/>
            <a:chExt cx="2162205" cy="571504"/>
          </a:xfrm>
        </p:grpSpPr>
        <p:sp>
          <p:nvSpPr>
            <p:cNvPr id="74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75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Нашивка 77"/>
          <p:cNvSpPr/>
          <p:nvPr/>
        </p:nvSpPr>
        <p:spPr>
          <a:xfrm rot="13967177">
            <a:off x="2219517" y="1593726"/>
            <a:ext cx="603181" cy="207294"/>
          </a:xfrm>
          <a:prstGeom prst="chevron">
            <a:avLst>
              <a:gd name="adj" fmla="val 508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Нашивка 78"/>
          <p:cNvSpPr/>
          <p:nvPr/>
        </p:nvSpPr>
        <p:spPr>
          <a:xfrm rot="15004133">
            <a:off x="3746726" y="1159420"/>
            <a:ext cx="330217" cy="212370"/>
          </a:xfrm>
          <a:prstGeom prst="chevron">
            <a:avLst>
              <a:gd name="adj" fmla="val 508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Нашивка 79"/>
          <p:cNvSpPr/>
          <p:nvPr/>
        </p:nvSpPr>
        <p:spPr>
          <a:xfrm rot="17209331">
            <a:off x="5205943" y="1156777"/>
            <a:ext cx="330217" cy="212370"/>
          </a:xfrm>
          <a:prstGeom prst="chevron">
            <a:avLst>
              <a:gd name="adj" fmla="val 508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Нашивка 81"/>
          <p:cNvSpPr/>
          <p:nvPr/>
        </p:nvSpPr>
        <p:spPr>
          <a:xfrm rot="18319272">
            <a:off x="6297490" y="1519155"/>
            <a:ext cx="603181" cy="207294"/>
          </a:xfrm>
          <a:prstGeom prst="chevron">
            <a:avLst>
              <a:gd name="adj" fmla="val 508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Нашивка 82"/>
          <p:cNvSpPr/>
          <p:nvPr/>
        </p:nvSpPr>
        <p:spPr>
          <a:xfrm rot="10472193">
            <a:off x="1601831" y="4622918"/>
            <a:ext cx="330217" cy="212370"/>
          </a:xfrm>
          <a:prstGeom prst="chevron">
            <a:avLst>
              <a:gd name="adj" fmla="val 508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Нашивка 83"/>
          <p:cNvSpPr/>
          <p:nvPr/>
        </p:nvSpPr>
        <p:spPr>
          <a:xfrm rot="215199">
            <a:off x="7292964" y="4622918"/>
            <a:ext cx="330217" cy="212370"/>
          </a:xfrm>
          <a:prstGeom prst="chevron">
            <a:avLst>
              <a:gd name="adj" fmla="val 508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Нашивка 84"/>
          <p:cNvSpPr/>
          <p:nvPr/>
        </p:nvSpPr>
        <p:spPr>
          <a:xfrm rot="21279587">
            <a:off x="7295810" y="3872533"/>
            <a:ext cx="330217" cy="212370"/>
          </a:xfrm>
          <a:prstGeom prst="chevron">
            <a:avLst>
              <a:gd name="adj" fmla="val 508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Нашивка 85"/>
          <p:cNvSpPr/>
          <p:nvPr/>
        </p:nvSpPr>
        <p:spPr>
          <a:xfrm rot="20467084">
            <a:off x="6950233" y="2092766"/>
            <a:ext cx="330217" cy="212370"/>
          </a:xfrm>
          <a:prstGeom prst="chevron">
            <a:avLst>
              <a:gd name="adj" fmla="val 508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Нашивка 86"/>
          <p:cNvSpPr/>
          <p:nvPr/>
        </p:nvSpPr>
        <p:spPr>
          <a:xfrm rot="11630090">
            <a:off x="1663644" y="3894028"/>
            <a:ext cx="330217" cy="212370"/>
          </a:xfrm>
          <a:prstGeom prst="chevron">
            <a:avLst>
              <a:gd name="adj" fmla="val 508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Нашивка 87"/>
          <p:cNvSpPr/>
          <p:nvPr/>
        </p:nvSpPr>
        <p:spPr>
          <a:xfrm rot="12407768">
            <a:off x="1949395" y="2108079"/>
            <a:ext cx="330217" cy="212370"/>
          </a:xfrm>
          <a:prstGeom prst="chevron">
            <a:avLst>
              <a:gd name="adj" fmla="val 508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>
            <a:off x="2383072" y="1916832"/>
            <a:ext cx="4608512" cy="4248472"/>
          </a:xfrm>
          <a:prstGeom prst="blockArc">
            <a:avLst>
              <a:gd name="adj1" fmla="val 7934389"/>
              <a:gd name="adj2" fmla="val 2846868"/>
              <a:gd name="adj3" fmla="val 38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47864" y="4725144"/>
            <a:ext cx="2736304" cy="1489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приоритетные направления системы здравоохранения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5540" y="2564904"/>
            <a:ext cx="40767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11</a:t>
            </a:fld>
            <a:endParaRPr lang="ru-RU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652120" y="4509120"/>
            <a:ext cx="3312368" cy="7457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/>
              <a:t>Профилактика развития зависимостей от алкоголя, наркотических и </a:t>
            </a:r>
            <a:r>
              <a:rPr lang="ru-RU" sz="1400" dirty="0" err="1" smtClean="0"/>
              <a:t>психоактивных</a:t>
            </a:r>
            <a:r>
              <a:rPr lang="ru-RU" sz="1400" dirty="0" smtClean="0"/>
              <a:t> средств.</a:t>
            </a:r>
            <a:endParaRPr lang="ru-RU" sz="1400" spc="-4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12160" y="3645024"/>
            <a:ext cx="3024336" cy="7457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/>
              <a:t>Предотвращение массовых инфекционных заболеваний</a:t>
            </a:r>
            <a:r>
              <a:rPr lang="ru-RU" sz="1400" dirty="0" smtClean="0">
                <a:solidFill>
                  <a:schemeClr val="lt1"/>
                </a:solidFill>
              </a:rPr>
              <a:t> </a:t>
            </a:r>
            <a:r>
              <a:rPr lang="ru-RU" sz="1400" dirty="0" smtClean="0"/>
              <a:t>включая иммунопрофилактику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504" y="2636912"/>
            <a:ext cx="2952328" cy="16038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/>
              <a:t>Многокомпонентная программа по предупреждению распространения ВИЧ-инфекции и вирусных гепатитов - взаимодействие с наркологической службой  и учреждениями ФСИН. </a:t>
            </a:r>
            <a:endParaRPr lang="ru-RU" sz="1400" spc="-4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7504" y="4365104"/>
            <a:ext cx="3312368" cy="7457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/>
              <a:t>Диспансеризация,  раннее выявления заболеваний, патологических состояний и факторов риска их развития.</a:t>
            </a:r>
            <a:endParaRPr lang="ru-RU" sz="1400" spc="-4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2844" y="71414"/>
            <a:ext cx="8858312" cy="642942"/>
          </a:xfrm>
          <a:prstGeom prst="roundRect">
            <a:avLst>
              <a:gd name="adj" fmla="val 2111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Профилактика заболеваний и формирование здорового образа жизни. Развитие первичной медико-санитарной помощи, санаторно</a:t>
            </a:r>
            <a:r>
              <a:rPr lang="ru-RU" sz="2000" dirty="0" smtClean="0"/>
              <a:t>-курортное лечение</a:t>
            </a:r>
            <a:endParaRPr lang="ru-RU" sz="2000" dirty="0">
              <a:solidFill>
                <a:schemeClr val="dk1"/>
              </a:solidFill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14282" y="6072206"/>
            <a:ext cx="2162175" cy="571500"/>
            <a:chOff x="285720" y="6072206"/>
            <a:chExt cx="2162205" cy="571504"/>
          </a:xfrm>
        </p:grpSpPr>
        <p:sp>
          <p:nvSpPr>
            <p:cNvPr id="41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42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Скругленный прямоугольник 42"/>
          <p:cNvSpPr/>
          <p:nvPr/>
        </p:nvSpPr>
        <p:spPr>
          <a:xfrm>
            <a:off x="107504" y="857232"/>
            <a:ext cx="8928992" cy="1563656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979712" y="85723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Осуществление межведомственного взаимодействия для совершенствования профилактических мероприятий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000232" y="1714488"/>
            <a:ext cx="1285884" cy="57150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071670" y="178592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n-lt"/>
              </a:rPr>
              <a:t>Министерство образования</a:t>
            </a:r>
            <a:endParaRPr lang="ru-RU" sz="1200" b="1" dirty="0">
              <a:latin typeface="+mn-lt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357554" y="1714488"/>
            <a:ext cx="1357322" cy="57150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428992" y="1785926"/>
            <a:ext cx="127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n-lt"/>
              </a:rPr>
              <a:t>Министерство культуры</a:t>
            </a:r>
            <a:endParaRPr lang="ru-RU" sz="1200" b="1" dirty="0">
              <a:latin typeface="+mn-lt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786314" y="1714488"/>
            <a:ext cx="1285884" cy="57150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857752" y="178592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n-lt"/>
              </a:rPr>
              <a:t>Министерство спорта</a:t>
            </a:r>
            <a:endParaRPr lang="ru-RU" sz="1200" b="1" dirty="0">
              <a:latin typeface="+mn-lt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56242" y="1714488"/>
            <a:ext cx="1058963" cy="571504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215074" y="1866117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n-lt"/>
              </a:rPr>
              <a:t>ФСИН</a:t>
            </a:r>
            <a:endParaRPr lang="ru-RU" sz="1200" b="1" dirty="0">
              <a:latin typeface="+mn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44208" y="2564904"/>
            <a:ext cx="2376264" cy="8795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Увеличение охвата санаторно-курортным лечением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203848" y="2636912"/>
            <a:ext cx="2880319" cy="5040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622300">
              <a:lnSpc>
                <a:spcPct val="9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Формирование принципов ЗОЖ.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980728"/>
            <a:ext cx="1714159" cy="128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980728"/>
            <a:ext cx="2134900" cy="13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0244" y="3212976"/>
            <a:ext cx="2031876" cy="183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5301208"/>
            <a:ext cx="2677840" cy="135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5085184"/>
            <a:ext cx="2106935" cy="157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12</a:t>
            </a:fld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50514" y="71414"/>
            <a:ext cx="9022080" cy="9093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Совершенствование оказания специализированной, высокотехнологичной, скорой, медицинской помощи, а также медицинской реабилитации</a:t>
            </a:r>
          </a:p>
        </p:txBody>
      </p:sp>
      <p:sp>
        <p:nvSpPr>
          <p:cNvPr id="16" name="Овал 15"/>
          <p:cNvSpPr/>
          <p:nvPr/>
        </p:nvSpPr>
        <p:spPr>
          <a:xfrm flipH="1">
            <a:off x="2700932" y="980728"/>
            <a:ext cx="6389902" cy="3456384"/>
          </a:xfrm>
          <a:prstGeom prst="ellipse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78000"/>
                </a:srgbClr>
              </a:gs>
              <a:gs pos="70000">
                <a:srgbClr val="C4D6EB">
                  <a:alpha val="0"/>
                </a:srgbClr>
              </a:gs>
              <a:gs pos="100000">
                <a:srgbClr val="FFEBFA">
                  <a:alpha val="12000"/>
                </a:srgbClr>
              </a:gs>
            </a:gsLst>
            <a:lin ang="5400000" scaled="0"/>
            <a:tileRect r="-100000" b="-10000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70354" y="1241465"/>
            <a:ext cx="2808312" cy="129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   1 региональный сосудистый центр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ГБУЗ «Волгоградская областная клиническая больница скорой медицинской помощи №25»</a:t>
            </a:r>
          </a:p>
          <a:p>
            <a:r>
              <a:rPr lang="ru-RU" sz="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100" b="1" dirty="0" smtClean="0">
                <a:solidFill>
                  <a:schemeClr val="tx1"/>
                </a:solidFill>
              </a:rPr>
              <a:t>Первичные сосудистые отделения (ПСО)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ГУЗ «Клиническая больница № 4»,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ГУЗ «Клиническая больница скорой медицинской помощи № 15»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208878031"/>
              </p:ext>
            </p:extLst>
          </p:nvPr>
        </p:nvGraphicFramePr>
        <p:xfrm>
          <a:off x="2627784" y="1409356"/>
          <a:ext cx="223224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71800" y="2237963"/>
            <a:ext cx="165618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Дополнительно </a:t>
            </a:r>
          </a:p>
          <a:p>
            <a:pPr algn="ctr"/>
            <a:r>
              <a:rPr lang="ru-RU" sz="1200" dirty="0" smtClean="0"/>
              <a:t>303 млн. руб. в рамках программы модернизации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4523370"/>
            <a:ext cx="2521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 smtClean="0">
                <a:solidFill>
                  <a:prstClr val="black"/>
                </a:solidFill>
              </a:rPr>
              <a:t>Смертность от ишемической болезни сердца, на 100 тыс. населения</a:t>
            </a:r>
            <a:endParaRPr lang="ru-RU" sz="1000" b="1" dirty="0">
              <a:solidFill>
                <a:prstClr val="black"/>
              </a:solidFill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842831" y="5094873"/>
            <a:ext cx="2307513" cy="1205021"/>
            <a:chOff x="148306" y="1932165"/>
            <a:chExt cx="1458512" cy="893019"/>
          </a:xfrm>
        </p:grpSpPr>
        <p:sp>
          <p:nvSpPr>
            <p:cNvPr id="23" name="Стрелка вправо 11"/>
            <p:cNvSpPr/>
            <p:nvPr/>
          </p:nvSpPr>
          <p:spPr bwMode="auto">
            <a:xfrm>
              <a:off x="452040" y="2203393"/>
              <a:ext cx="697578" cy="315773"/>
            </a:xfrm>
            <a:custGeom>
              <a:avLst/>
              <a:gdLst>
                <a:gd name="connsiteX0" fmla="*/ 0 w 990600"/>
                <a:gd name="connsiteY0" fmla="*/ 55186 h 220744"/>
                <a:gd name="connsiteX1" fmla="*/ 738521 w 990600"/>
                <a:gd name="connsiteY1" fmla="*/ 55186 h 220744"/>
                <a:gd name="connsiteX2" fmla="*/ 738521 w 990600"/>
                <a:gd name="connsiteY2" fmla="*/ 0 h 220744"/>
                <a:gd name="connsiteX3" fmla="*/ 990600 w 990600"/>
                <a:gd name="connsiteY3" fmla="*/ 110372 h 220744"/>
                <a:gd name="connsiteX4" fmla="*/ 738521 w 990600"/>
                <a:gd name="connsiteY4" fmla="*/ 220744 h 220744"/>
                <a:gd name="connsiteX5" fmla="*/ 738521 w 990600"/>
                <a:gd name="connsiteY5" fmla="*/ 165558 h 220744"/>
                <a:gd name="connsiteX6" fmla="*/ 0 w 990600"/>
                <a:gd name="connsiteY6" fmla="*/ 165558 h 220744"/>
                <a:gd name="connsiteX7" fmla="*/ 0 w 990600"/>
                <a:gd name="connsiteY7" fmla="*/ 55186 h 220744"/>
                <a:gd name="connsiteX0" fmla="*/ 0 w 1206500"/>
                <a:gd name="connsiteY0" fmla="*/ 0 h 483058"/>
                <a:gd name="connsiteX1" fmla="*/ 954421 w 1206500"/>
                <a:gd name="connsiteY1" fmla="*/ 317500 h 483058"/>
                <a:gd name="connsiteX2" fmla="*/ 954421 w 1206500"/>
                <a:gd name="connsiteY2" fmla="*/ 262314 h 483058"/>
                <a:gd name="connsiteX3" fmla="*/ 1206500 w 1206500"/>
                <a:gd name="connsiteY3" fmla="*/ 372686 h 483058"/>
                <a:gd name="connsiteX4" fmla="*/ 954421 w 1206500"/>
                <a:gd name="connsiteY4" fmla="*/ 483058 h 483058"/>
                <a:gd name="connsiteX5" fmla="*/ 954421 w 1206500"/>
                <a:gd name="connsiteY5" fmla="*/ 427872 h 483058"/>
                <a:gd name="connsiteX6" fmla="*/ 215900 w 1206500"/>
                <a:gd name="connsiteY6" fmla="*/ 427872 h 483058"/>
                <a:gd name="connsiteX7" fmla="*/ 0 w 120650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450381 w 1618781"/>
                <a:gd name="connsiteY0" fmla="*/ 21912 h 543070"/>
                <a:gd name="connsiteX1" fmla="*/ 1366702 w 1618781"/>
                <a:gd name="connsiteY1" fmla="*/ 377512 h 543070"/>
                <a:gd name="connsiteX2" fmla="*/ 1366702 w 1618781"/>
                <a:gd name="connsiteY2" fmla="*/ 322326 h 543070"/>
                <a:gd name="connsiteX3" fmla="*/ 1618781 w 1618781"/>
                <a:gd name="connsiteY3" fmla="*/ 432698 h 543070"/>
                <a:gd name="connsiteX4" fmla="*/ 1366702 w 1618781"/>
                <a:gd name="connsiteY4" fmla="*/ 543070 h 543070"/>
                <a:gd name="connsiteX5" fmla="*/ 1366702 w 1618781"/>
                <a:gd name="connsiteY5" fmla="*/ 487884 h 543070"/>
                <a:gd name="connsiteX6" fmla="*/ 0 w 1618781"/>
                <a:gd name="connsiteY6" fmla="*/ 0 h 543070"/>
                <a:gd name="connsiteX7" fmla="*/ 450381 w 1618781"/>
                <a:gd name="connsiteY7" fmla="*/ 21912 h 543070"/>
                <a:gd name="connsiteX0" fmla="*/ 358885 w 1618781"/>
                <a:gd name="connsiteY0" fmla="*/ 0 h 613959"/>
                <a:gd name="connsiteX1" fmla="*/ 1366702 w 1618781"/>
                <a:gd name="connsiteY1" fmla="*/ 448401 h 613959"/>
                <a:gd name="connsiteX2" fmla="*/ 1366702 w 1618781"/>
                <a:gd name="connsiteY2" fmla="*/ 393215 h 613959"/>
                <a:gd name="connsiteX3" fmla="*/ 1618781 w 1618781"/>
                <a:gd name="connsiteY3" fmla="*/ 503587 h 613959"/>
                <a:gd name="connsiteX4" fmla="*/ 1366702 w 1618781"/>
                <a:gd name="connsiteY4" fmla="*/ 613959 h 613959"/>
                <a:gd name="connsiteX5" fmla="*/ 1366702 w 1618781"/>
                <a:gd name="connsiteY5" fmla="*/ 558773 h 613959"/>
                <a:gd name="connsiteX6" fmla="*/ 0 w 1618781"/>
                <a:gd name="connsiteY6" fmla="*/ 70889 h 613959"/>
                <a:gd name="connsiteX7" fmla="*/ 358885 w 1618781"/>
                <a:gd name="connsiteY7" fmla="*/ 0 h 61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8781" h="613959">
                  <a:moveTo>
                    <a:pt x="358885" y="0"/>
                  </a:moveTo>
                  <a:cubicBezTo>
                    <a:pt x="632575" y="283633"/>
                    <a:pt x="1048562" y="418768"/>
                    <a:pt x="1366702" y="448401"/>
                  </a:cubicBezTo>
                  <a:lnTo>
                    <a:pt x="1366702" y="393215"/>
                  </a:lnTo>
                  <a:lnTo>
                    <a:pt x="1618781" y="503587"/>
                  </a:lnTo>
                  <a:lnTo>
                    <a:pt x="1366702" y="613959"/>
                  </a:lnTo>
                  <a:lnTo>
                    <a:pt x="1366702" y="558773"/>
                  </a:lnTo>
                  <a:cubicBezTo>
                    <a:pt x="980828" y="550306"/>
                    <a:pt x="328724" y="454006"/>
                    <a:pt x="0" y="70889"/>
                  </a:cubicBezTo>
                  <a:lnTo>
                    <a:pt x="3588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ru-RU" sz="1600" b="1" i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 bwMode="auto">
            <a:xfrm>
              <a:off x="148306" y="1932165"/>
              <a:ext cx="779038" cy="36535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439,1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1149618" y="2359075"/>
              <a:ext cx="457200" cy="24334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355,8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7632" y="2631310"/>
              <a:ext cx="442976" cy="193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2011 г.</a:t>
              </a:r>
              <a:endParaRPr lang="ru-RU" sz="11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49618" y="2625894"/>
              <a:ext cx="442976" cy="193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2020 г.</a:t>
              </a:r>
              <a:endParaRPr lang="ru-RU" sz="1100" b="1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463588" y="4509120"/>
            <a:ext cx="2339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 smtClean="0">
                <a:solidFill>
                  <a:prstClr val="black"/>
                </a:solidFill>
              </a:rPr>
              <a:t>Смертность от цереброваскулярных заболеваний, на 100 тыс. населения</a:t>
            </a:r>
            <a:endParaRPr lang="ru-RU" sz="1000" b="1" dirty="0">
              <a:solidFill>
                <a:prstClr val="black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6495827" y="5058947"/>
            <a:ext cx="2307513" cy="1197713"/>
            <a:chOff x="148306" y="1932165"/>
            <a:chExt cx="1458512" cy="887603"/>
          </a:xfrm>
        </p:grpSpPr>
        <p:sp>
          <p:nvSpPr>
            <p:cNvPr id="31" name="Стрелка вправо 11"/>
            <p:cNvSpPr/>
            <p:nvPr/>
          </p:nvSpPr>
          <p:spPr bwMode="auto">
            <a:xfrm>
              <a:off x="452040" y="2203393"/>
              <a:ext cx="697578" cy="315773"/>
            </a:xfrm>
            <a:custGeom>
              <a:avLst/>
              <a:gdLst>
                <a:gd name="connsiteX0" fmla="*/ 0 w 990600"/>
                <a:gd name="connsiteY0" fmla="*/ 55186 h 220744"/>
                <a:gd name="connsiteX1" fmla="*/ 738521 w 990600"/>
                <a:gd name="connsiteY1" fmla="*/ 55186 h 220744"/>
                <a:gd name="connsiteX2" fmla="*/ 738521 w 990600"/>
                <a:gd name="connsiteY2" fmla="*/ 0 h 220744"/>
                <a:gd name="connsiteX3" fmla="*/ 990600 w 990600"/>
                <a:gd name="connsiteY3" fmla="*/ 110372 h 220744"/>
                <a:gd name="connsiteX4" fmla="*/ 738521 w 990600"/>
                <a:gd name="connsiteY4" fmla="*/ 220744 h 220744"/>
                <a:gd name="connsiteX5" fmla="*/ 738521 w 990600"/>
                <a:gd name="connsiteY5" fmla="*/ 165558 h 220744"/>
                <a:gd name="connsiteX6" fmla="*/ 0 w 990600"/>
                <a:gd name="connsiteY6" fmla="*/ 165558 h 220744"/>
                <a:gd name="connsiteX7" fmla="*/ 0 w 990600"/>
                <a:gd name="connsiteY7" fmla="*/ 55186 h 220744"/>
                <a:gd name="connsiteX0" fmla="*/ 0 w 1206500"/>
                <a:gd name="connsiteY0" fmla="*/ 0 h 483058"/>
                <a:gd name="connsiteX1" fmla="*/ 954421 w 1206500"/>
                <a:gd name="connsiteY1" fmla="*/ 317500 h 483058"/>
                <a:gd name="connsiteX2" fmla="*/ 954421 w 1206500"/>
                <a:gd name="connsiteY2" fmla="*/ 262314 h 483058"/>
                <a:gd name="connsiteX3" fmla="*/ 1206500 w 1206500"/>
                <a:gd name="connsiteY3" fmla="*/ 372686 h 483058"/>
                <a:gd name="connsiteX4" fmla="*/ 954421 w 1206500"/>
                <a:gd name="connsiteY4" fmla="*/ 483058 h 483058"/>
                <a:gd name="connsiteX5" fmla="*/ 954421 w 1206500"/>
                <a:gd name="connsiteY5" fmla="*/ 427872 h 483058"/>
                <a:gd name="connsiteX6" fmla="*/ 215900 w 1206500"/>
                <a:gd name="connsiteY6" fmla="*/ 427872 h 483058"/>
                <a:gd name="connsiteX7" fmla="*/ 0 w 120650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450381 w 1618781"/>
                <a:gd name="connsiteY0" fmla="*/ 21912 h 543070"/>
                <a:gd name="connsiteX1" fmla="*/ 1366702 w 1618781"/>
                <a:gd name="connsiteY1" fmla="*/ 377512 h 543070"/>
                <a:gd name="connsiteX2" fmla="*/ 1366702 w 1618781"/>
                <a:gd name="connsiteY2" fmla="*/ 322326 h 543070"/>
                <a:gd name="connsiteX3" fmla="*/ 1618781 w 1618781"/>
                <a:gd name="connsiteY3" fmla="*/ 432698 h 543070"/>
                <a:gd name="connsiteX4" fmla="*/ 1366702 w 1618781"/>
                <a:gd name="connsiteY4" fmla="*/ 543070 h 543070"/>
                <a:gd name="connsiteX5" fmla="*/ 1366702 w 1618781"/>
                <a:gd name="connsiteY5" fmla="*/ 487884 h 543070"/>
                <a:gd name="connsiteX6" fmla="*/ 0 w 1618781"/>
                <a:gd name="connsiteY6" fmla="*/ 0 h 543070"/>
                <a:gd name="connsiteX7" fmla="*/ 450381 w 1618781"/>
                <a:gd name="connsiteY7" fmla="*/ 21912 h 543070"/>
                <a:gd name="connsiteX0" fmla="*/ 358885 w 1618781"/>
                <a:gd name="connsiteY0" fmla="*/ 0 h 613959"/>
                <a:gd name="connsiteX1" fmla="*/ 1366702 w 1618781"/>
                <a:gd name="connsiteY1" fmla="*/ 448401 h 613959"/>
                <a:gd name="connsiteX2" fmla="*/ 1366702 w 1618781"/>
                <a:gd name="connsiteY2" fmla="*/ 393215 h 613959"/>
                <a:gd name="connsiteX3" fmla="*/ 1618781 w 1618781"/>
                <a:gd name="connsiteY3" fmla="*/ 503587 h 613959"/>
                <a:gd name="connsiteX4" fmla="*/ 1366702 w 1618781"/>
                <a:gd name="connsiteY4" fmla="*/ 613959 h 613959"/>
                <a:gd name="connsiteX5" fmla="*/ 1366702 w 1618781"/>
                <a:gd name="connsiteY5" fmla="*/ 558773 h 613959"/>
                <a:gd name="connsiteX6" fmla="*/ 0 w 1618781"/>
                <a:gd name="connsiteY6" fmla="*/ 70889 h 613959"/>
                <a:gd name="connsiteX7" fmla="*/ 358885 w 1618781"/>
                <a:gd name="connsiteY7" fmla="*/ 0 h 61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8781" h="613959">
                  <a:moveTo>
                    <a:pt x="358885" y="0"/>
                  </a:moveTo>
                  <a:cubicBezTo>
                    <a:pt x="632575" y="283633"/>
                    <a:pt x="1048562" y="418768"/>
                    <a:pt x="1366702" y="448401"/>
                  </a:cubicBezTo>
                  <a:lnTo>
                    <a:pt x="1366702" y="393215"/>
                  </a:lnTo>
                  <a:lnTo>
                    <a:pt x="1618781" y="503587"/>
                  </a:lnTo>
                  <a:lnTo>
                    <a:pt x="1366702" y="613959"/>
                  </a:lnTo>
                  <a:lnTo>
                    <a:pt x="1366702" y="558773"/>
                  </a:lnTo>
                  <a:cubicBezTo>
                    <a:pt x="980828" y="550306"/>
                    <a:pt x="328724" y="454006"/>
                    <a:pt x="0" y="70889"/>
                  </a:cubicBezTo>
                  <a:lnTo>
                    <a:pt x="3588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ru-RU" sz="1600" b="1" i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 bwMode="auto">
            <a:xfrm>
              <a:off x="148306" y="1932165"/>
              <a:ext cx="779038" cy="36535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300,7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 bwMode="auto">
            <a:xfrm>
              <a:off x="1149618" y="2359075"/>
              <a:ext cx="457200" cy="24334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208,4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334" y="2625894"/>
              <a:ext cx="442976" cy="193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2011 г.</a:t>
              </a:r>
              <a:endParaRPr lang="ru-RU" sz="11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49618" y="2625894"/>
              <a:ext cx="442976" cy="193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2020 г.</a:t>
              </a:r>
              <a:endParaRPr lang="ru-RU" sz="1100" b="1" dirty="0"/>
            </a:p>
          </p:txBody>
        </p:sp>
      </p:grp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214282" y="6072206"/>
            <a:ext cx="2162175" cy="571500"/>
            <a:chOff x="285720" y="6072206"/>
            <a:chExt cx="2162205" cy="571504"/>
          </a:xfrm>
        </p:grpSpPr>
        <p:sp>
          <p:nvSpPr>
            <p:cNvPr id="40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41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Скругленная прямоугольная выноска 29"/>
          <p:cNvSpPr/>
          <p:nvPr/>
        </p:nvSpPr>
        <p:spPr>
          <a:xfrm>
            <a:off x="4698346" y="1196752"/>
            <a:ext cx="2807742" cy="1296144"/>
          </a:xfrm>
          <a:prstGeom prst="wedgeRoundRectCallout">
            <a:avLst>
              <a:gd name="adj1" fmla="val -64388"/>
              <a:gd name="adj2" fmla="val -4402"/>
              <a:gd name="adj3" fmla="val 16667"/>
            </a:avLst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54330" y="2564904"/>
            <a:ext cx="2951758" cy="648072"/>
          </a:xfrm>
          <a:prstGeom prst="roundRect">
            <a:avLst>
              <a:gd name="adj" fmla="val 50000"/>
            </a:avLst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70858" y="3284984"/>
            <a:ext cx="3019776" cy="971686"/>
          </a:xfrm>
          <a:prstGeom prst="roundRect">
            <a:avLst>
              <a:gd name="adj" fmla="val 50000"/>
            </a:avLst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5400000" flipH="1">
            <a:off x="7643834" y="2432288"/>
            <a:ext cx="440028" cy="714380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100" b="1" dirty="0" smtClean="0"/>
              <a:t>2014 г.</a:t>
            </a:r>
            <a:endParaRPr lang="ru-RU" sz="1100" b="1" dirty="0"/>
          </a:p>
        </p:txBody>
      </p:sp>
      <p:sp>
        <p:nvSpPr>
          <p:cNvPr id="46" name="Стрелка вниз 45"/>
          <p:cNvSpPr/>
          <p:nvPr/>
        </p:nvSpPr>
        <p:spPr>
          <a:xfrm rot="5400000" flipH="1">
            <a:off x="7505518" y="3355851"/>
            <a:ext cx="440028" cy="714380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100" b="1" dirty="0" smtClean="0"/>
              <a:t>2015 г.</a:t>
            </a:r>
            <a:endParaRPr lang="ru-RU" sz="1100" b="1" dirty="0"/>
          </a:p>
        </p:txBody>
      </p:sp>
      <p:sp>
        <p:nvSpPr>
          <p:cNvPr id="47" name="Стрелка вниз 46"/>
          <p:cNvSpPr/>
          <p:nvPr/>
        </p:nvSpPr>
        <p:spPr>
          <a:xfrm rot="5400000" flipH="1">
            <a:off x="7643834" y="1555652"/>
            <a:ext cx="440028" cy="714380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100" b="1" dirty="0" smtClean="0"/>
              <a:t>2013 г.</a:t>
            </a:r>
            <a:endParaRPr lang="ru-RU" sz="11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770354" y="2659559"/>
            <a:ext cx="280831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ПСО (неврологические отделения)</a:t>
            </a:r>
          </a:p>
          <a:p>
            <a:r>
              <a:rPr lang="ru-RU" sz="1100" dirty="0" smtClean="0"/>
              <a:t>ГБУЗ «Урюпинская ЦРБ» – 30 коек </a:t>
            </a:r>
          </a:p>
          <a:p>
            <a:r>
              <a:rPr lang="ru-RU" sz="1100" dirty="0" smtClean="0"/>
              <a:t>ГБУЗ «Михайловская ЦРБ» – 30 коек</a:t>
            </a:r>
          </a:p>
          <a:p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54330" y="3284984"/>
            <a:ext cx="314327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ПСО (неврологические отделения)</a:t>
            </a:r>
          </a:p>
          <a:p>
            <a:r>
              <a:rPr lang="ru-RU" sz="1100" dirty="0" smtClean="0"/>
              <a:t>ГБУЗ «Центральная городская больница», </a:t>
            </a:r>
          </a:p>
          <a:p>
            <a:r>
              <a:rPr lang="ru-RU" sz="1100" dirty="0" smtClean="0"/>
              <a:t>г. Камышин – 30 коек </a:t>
            </a:r>
          </a:p>
          <a:p>
            <a:r>
              <a:rPr lang="ru-RU" sz="1100" dirty="0" smtClean="0"/>
              <a:t>ГБУЗ «Городская больница №1 </a:t>
            </a:r>
          </a:p>
          <a:p>
            <a:r>
              <a:rPr lang="ru-RU" sz="1100" dirty="0" smtClean="0"/>
              <a:t>им. С.З.Фишера» – 60 коек</a:t>
            </a:r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2792890" y="4523370"/>
            <a:ext cx="2643206" cy="1785950"/>
          </a:xfrm>
          <a:prstGeom prst="wedgeRoundRectCallout">
            <a:avLst>
              <a:gd name="adj1" fmla="val 60524"/>
              <a:gd name="adj2" fmla="val -54883"/>
              <a:gd name="adj3" fmla="val 16667"/>
            </a:avLst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ая прямоугольная выноска 52"/>
          <p:cNvSpPr/>
          <p:nvPr/>
        </p:nvSpPr>
        <p:spPr>
          <a:xfrm>
            <a:off x="6249274" y="4535340"/>
            <a:ext cx="2643206" cy="1785950"/>
          </a:xfrm>
          <a:prstGeom prst="wedgeRoundRectCallout">
            <a:avLst>
              <a:gd name="adj1" fmla="val -58735"/>
              <a:gd name="adj2" fmla="val -54553"/>
              <a:gd name="adj3" fmla="val 16667"/>
            </a:avLst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496" y="1412776"/>
            <a:ext cx="2592288" cy="46140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Совершенствование оказания  медицинской помощи 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больным туберкулезом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лицам, инфицированным вирусом иммунодефицита человека, гепатитами В и С.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наркологическим больным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больным с психическими расстройствами и расстройствами поведения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больным онкологическими  заболеваниями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Развитие новых эффективных методов лечения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Развитие службы крови </a:t>
            </a:r>
          </a:p>
          <a:p>
            <a:pPr lvl="0">
              <a:buFont typeface="Wingdings" pitchFamily="2" charset="2"/>
              <a:buChar char="ü"/>
            </a:pPr>
            <a:r>
              <a:rPr lang="ru-RU" sz="1400" dirty="0" smtClean="0"/>
              <a:t>Развитие медицинской реабилитации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7504" y="1412776"/>
            <a:ext cx="2448272" cy="439248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13</a:t>
            </a:fld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85750" y="6072188"/>
            <a:ext cx="2162175" cy="571500"/>
            <a:chOff x="285720" y="6072206"/>
            <a:chExt cx="2162205" cy="571504"/>
          </a:xfrm>
        </p:grpSpPr>
        <p:sp>
          <p:nvSpPr>
            <p:cNvPr id="13318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13319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179388" y="71414"/>
            <a:ext cx="8856662" cy="4555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Охрана </a:t>
            </a:r>
            <a:r>
              <a:rPr lang="ru-RU" sz="2000" dirty="0">
                <a:solidFill>
                  <a:schemeClr val="dk1"/>
                </a:solidFill>
              </a:rPr>
              <a:t>здоровья матери и </a:t>
            </a:r>
            <a:r>
              <a:rPr lang="ru-RU" sz="2000" dirty="0" smtClean="0">
                <a:solidFill>
                  <a:schemeClr val="dk1"/>
                </a:solidFill>
              </a:rPr>
              <a:t>ребенка</a:t>
            </a:r>
            <a:endParaRPr lang="ru-RU" sz="2000" dirty="0">
              <a:solidFill>
                <a:schemeClr val="dk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3012334" y="642918"/>
          <a:ext cx="307183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" name="Picture 2" descr="D:\карта\25,03\Родовспоможение 11-18 5555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081800"/>
            <a:ext cx="2138539" cy="2171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" name="TextBox 33"/>
          <p:cNvSpPr txBox="1"/>
          <p:nvPr/>
        </p:nvSpPr>
        <p:spPr>
          <a:xfrm>
            <a:off x="99524" y="500042"/>
            <a:ext cx="317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Схема маршрутизации медицинской помощи при родовспоможении</a:t>
            </a:r>
            <a:endParaRPr lang="ru-RU" sz="1400" b="1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2844" y="3429000"/>
            <a:ext cx="2500330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/>
              <a:t>Повышение оснащения первичного звена оборудованием и кадрами</a:t>
            </a:r>
            <a:endParaRPr lang="ru-RU" sz="1400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2844" y="5371506"/>
            <a:ext cx="2500330" cy="629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Оптимизация структуры коечного фонда службы родовспоможения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5286388"/>
            <a:ext cx="2428892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/>
              <a:t>Совершенствование </a:t>
            </a:r>
            <a:r>
              <a:rPr lang="ru-RU" sz="1400" dirty="0" err="1" smtClean="0"/>
              <a:t>пренатальной</a:t>
            </a:r>
            <a:r>
              <a:rPr lang="ru-RU" sz="1400" dirty="0" smtClean="0"/>
              <a:t> и </a:t>
            </a:r>
            <a:r>
              <a:rPr lang="ru-RU" sz="1400" dirty="0" err="1" smtClean="0"/>
              <a:t>неонатальной</a:t>
            </a:r>
            <a:r>
              <a:rPr lang="ru-RU" sz="1400" dirty="0" smtClean="0"/>
              <a:t> диагностики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428992" y="3500438"/>
            <a:ext cx="242889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Снижение уровня первичной </a:t>
            </a:r>
            <a:r>
              <a:rPr lang="ru-RU" sz="1400" dirty="0" err="1" smtClean="0"/>
              <a:t>инвалидизации</a:t>
            </a:r>
            <a:r>
              <a:rPr lang="ru-RU" sz="1400" dirty="0" smtClean="0"/>
              <a:t> детей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357554" y="5286388"/>
            <a:ext cx="2500330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/>
              <a:t>Снижение количества абортов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572264" y="4357694"/>
            <a:ext cx="2428892" cy="642942"/>
          </a:xfrm>
          <a:prstGeom prst="roundRect">
            <a:avLst>
              <a:gd name="adj" fmla="val 67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Совершенствование оказания медицинской помощи детям</a:t>
            </a:r>
          </a:p>
        </p:txBody>
      </p:sp>
      <p:sp>
        <p:nvSpPr>
          <p:cNvPr id="59" name="Штриховая стрелка вправо 58"/>
          <p:cNvSpPr/>
          <p:nvPr/>
        </p:nvSpPr>
        <p:spPr>
          <a:xfrm>
            <a:off x="2786050" y="3643314"/>
            <a:ext cx="357190" cy="2385033"/>
          </a:xfrm>
          <a:prstGeom prst="stripedRightArrow">
            <a:avLst>
              <a:gd name="adj1" fmla="val 100000"/>
              <a:gd name="adj2" fmla="val 676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42844" y="4357694"/>
            <a:ext cx="2500330" cy="714380"/>
          </a:xfrm>
          <a:prstGeom prst="roundRect">
            <a:avLst>
              <a:gd name="adj" fmla="val 67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Совершенствование  оказания медицинской помощи беременным и роженицам</a:t>
            </a:r>
          </a:p>
        </p:txBody>
      </p:sp>
      <p:sp>
        <p:nvSpPr>
          <p:cNvPr id="61" name="Штриховая стрелка вправо 60"/>
          <p:cNvSpPr/>
          <p:nvPr/>
        </p:nvSpPr>
        <p:spPr>
          <a:xfrm flipH="1">
            <a:off x="6072198" y="3571876"/>
            <a:ext cx="357190" cy="2385033"/>
          </a:xfrm>
          <a:prstGeom prst="stripedRightArrow">
            <a:avLst>
              <a:gd name="adj1" fmla="val 100000"/>
              <a:gd name="adj2" fmla="val 676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572264" y="3429000"/>
            <a:ext cx="242889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</a:t>
            </a:r>
            <a:r>
              <a:rPr lang="ru-RU" sz="1400" dirty="0" err="1" smtClean="0"/>
              <a:t>неонатальной</a:t>
            </a:r>
            <a:r>
              <a:rPr lang="ru-RU" sz="1400" dirty="0" smtClean="0"/>
              <a:t> хирургии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286116" y="4357694"/>
            <a:ext cx="2643206" cy="714373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Снижение материнской и младенческой смертности</a:t>
            </a:r>
            <a:endParaRPr lang="ru-RU" sz="1600" dirty="0"/>
          </a:p>
        </p:txBody>
      </p:sp>
      <p:sp>
        <p:nvSpPr>
          <p:cNvPr id="73" name="Блок-схема: объединение 72"/>
          <p:cNvSpPr/>
          <p:nvPr/>
        </p:nvSpPr>
        <p:spPr>
          <a:xfrm>
            <a:off x="6858016" y="4143380"/>
            <a:ext cx="1892294" cy="184150"/>
          </a:xfrm>
          <a:prstGeom prst="flowChartMerg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4" name="Блок-схема: объединение 73"/>
          <p:cNvSpPr/>
          <p:nvPr/>
        </p:nvSpPr>
        <p:spPr>
          <a:xfrm rot="10800000">
            <a:off x="6858016" y="5072074"/>
            <a:ext cx="1892294" cy="184150"/>
          </a:xfrm>
          <a:prstGeom prst="flowChartMerg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5" name="Блок-схема: объединение 74"/>
          <p:cNvSpPr/>
          <p:nvPr/>
        </p:nvSpPr>
        <p:spPr>
          <a:xfrm>
            <a:off x="428596" y="4143380"/>
            <a:ext cx="1892294" cy="184150"/>
          </a:xfrm>
          <a:prstGeom prst="flowChartMerg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6" name="Блок-схема: объединение 75"/>
          <p:cNvSpPr/>
          <p:nvPr/>
        </p:nvSpPr>
        <p:spPr>
          <a:xfrm rot="10800000">
            <a:off x="428596" y="5102238"/>
            <a:ext cx="1892294" cy="184150"/>
          </a:xfrm>
          <a:prstGeom prst="flowChartMerg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68669" y="908720"/>
            <a:ext cx="3152039" cy="235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14</a:t>
            </a:fld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42844" y="1071546"/>
            <a:ext cx="4500594" cy="292895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323528" y="1775666"/>
          <a:ext cx="4312820" cy="206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Стрелка вправо 23"/>
          <p:cNvSpPr/>
          <p:nvPr/>
        </p:nvSpPr>
        <p:spPr>
          <a:xfrm rot="14754020">
            <a:off x="2859553" y="3922319"/>
            <a:ext cx="884287" cy="421174"/>
          </a:xfrm>
          <a:prstGeom prst="rightArrow">
            <a:avLst>
              <a:gd name="adj1" fmla="val 50000"/>
              <a:gd name="adj2" fmla="val 1190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000100" y="4786322"/>
            <a:ext cx="3781654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Оптимизация лекарственного обеспечения госпитального сегмента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86446" y="3743738"/>
            <a:ext cx="3067274" cy="11237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Приведение в соответствие с реальной потребностью лекарственного обеспечения региональных льготников, а так же граждан, страдающих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орфанными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заболеваниями</a:t>
            </a:r>
          </a:p>
        </p:txBody>
      </p:sp>
      <p:sp>
        <p:nvSpPr>
          <p:cNvPr id="31" name="Стрелка влево 30"/>
          <p:cNvSpPr/>
          <p:nvPr/>
        </p:nvSpPr>
        <p:spPr>
          <a:xfrm rot="2359570">
            <a:off x="3829553" y="3433847"/>
            <a:ext cx="1776279" cy="35947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786446" y="1269191"/>
            <a:ext cx="3071834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Приведение в соответствие с реальной потребностью лекарственного обеспечения федеральных льготников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0101088">
            <a:off x="3160548" y="1457248"/>
            <a:ext cx="2448272" cy="421174"/>
          </a:xfrm>
          <a:prstGeom prst="rightArrow">
            <a:avLst>
              <a:gd name="adj1" fmla="val 50000"/>
              <a:gd name="adj2" fmla="val 1190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07504" y="116633"/>
            <a:ext cx="8750776" cy="74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Совершенствование лекарственного обеспечения, в том числе в амбулаторных условиях</a:t>
            </a:r>
            <a:endParaRPr lang="ru-RU" sz="2000" dirty="0">
              <a:solidFill>
                <a:schemeClr val="dk1"/>
              </a:solidFill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14282" y="6072210"/>
            <a:ext cx="2162175" cy="571500"/>
            <a:chOff x="285720" y="6072206"/>
            <a:chExt cx="2162205" cy="571504"/>
          </a:xfrm>
        </p:grpSpPr>
        <p:sp>
          <p:nvSpPr>
            <p:cNvPr id="13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14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500034" y="1214422"/>
            <a:ext cx="2535100" cy="489060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1000"/>
                </a:schemeClr>
              </a:gs>
              <a:gs pos="35000">
                <a:schemeClr val="accent3">
                  <a:tint val="37000"/>
                  <a:satMod val="300000"/>
                  <a:alpha val="36000"/>
                </a:schemeClr>
              </a:gs>
              <a:gs pos="100000">
                <a:schemeClr val="accent3">
                  <a:tint val="15000"/>
                  <a:satMod val="350000"/>
                  <a:alpha val="34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ru-RU" sz="1200" dirty="0" smtClean="0"/>
              <a:t>Объем финансирования и доля, млрд. руб. и 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6446" y="2056288"/>
            <a:ext cx="3067274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бесплатными лекарственными препаратами по программе «7 Д»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43570" y="1068126"/>
            <a:ext cx="3357586" cy="19288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86446" y="4939458"/>
            <a:ext cx="3067274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логистических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услуг по программе «7 Д»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43570" y="3501008"/>
            <a:ext cx="3357586" cy="223053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000100" y="5429264"/>
            <a:ext cx="3781654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Ежегодное увеличение финансового обеспечения </a:t>
            </a:r>
          </a:p>
          <a:p>
            <a:pPr algn="ctr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 1,9 млрд. руб. в 2020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28662" y="4643446"/>
            <a:ext cx="3929090" cy="142876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15</a:t>
            </a:fld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право 11"/>
          <p:cNvSpPr/>
          <p:nvPr/>
        </p:nvSpPr>
        <p:spPr bwMode="auto">
          <a:xfrm rot="19176706">
            <a:off x="2718576" y="1127325"/>
            <a:ext cx="2698735" cy="1272866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sz="1600" b="1" i="1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85750" y="6072188"/>
            <a:ext cx="2162175" cy="571500"/>
            <a:chOff x="285720" y="6072206"/>
            <a:chExt cx="2162205" cy="571504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+mn-lt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9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7" name="Диаграмма 16"/>
          <p:cNvGraphicFramePr/>
          <p:nvPr/>
        </p:nvGraphicFramePr>
        <p:xfrm>
          <a:off x="159800" y="5416762"/>
          <a:ext cx="3548575" cy="72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098" y="5128729"/>
            <a:ext cx="3949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Смертность от всех причин на 1000 населения </a:t>
            </a: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5436096" y="2420888"/>
          <a:ext cx="3548575" cy="72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292080" y="1988840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Смертность от болезней ССС на 100 тыс. населения </a:t>
            </a:r>
          </a:p>
        </p:txBody>
      </p:sp>
      <p:graphicFrame>
        <p:nvGraphicFramePr>
          <p:cNvPr id="39" name="Диаграмма 38"/>
          <p:cNvGraphicFramePr/>
          <p:nvPr/>
        </p:nvGraphicFramePr>
        <p:xfrm>
          <a:off x="159298" y="4373041"/>
          <a:ext cx="3548181" cy="78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-36512" y="4013001"/>
            <a:ext cx="3815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Обеспеченность врачами на 10 тыс. населения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7544" y="116632"/>
            <a:ext cx="8244408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Ожидаемые результаты программы 2013 – 2020 гг.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lum bright="39000" contrast="-47000"/>
          </a:blip>
          <a:srcRect/>
          <a:stretch>
            <a:fillRect/>
          </a:stretch>
        </p:blipFill>
        <p:spPr bwMode="auto">
          <a:xfrm>
            <a:off x="323528" y="908720"/>
            <a:ext cx="2726884" cy="201622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alpha val="60000"/>
              </a:schemeClr>
            </a:glow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467544" y="1412776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стоимость программы</a:t>
            </a:r>
          </a:p>
          <a:p>
            <a:pPr algn="ctr"/>
            <a:r>
              <a:rPr lang="ru-RU" sz="2400" b="1" dirty="0" smtClean="0">
                <a:solidFill>
                  <a:srgbClr val="1826B0"/>
                </a:solidFill>
                <a:latin typeface="Times New Roman" pitchFamily="18" charset="0"/>
                <a:cs typeface="Times New Roman" pitchFamily="18" charset="0"/>
              </a:rPr>
              <a:t>311 млрд. рублей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64088" y="908720"/>
            <a:ext cx="2952328" cy="100811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826B0"/>
                </a:solidFill>
                <a:latin typeface="Times New Roman" pitchFamily="18" charset="0"/>
                <a:cs typeface="Times New Roman" pitchFamily="18" charset="0"/>
              </a:rPr>
              <a:t>113,4 млрд. рублей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федерального бюджета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27984" y="2276872"/>
            <a:ext cx="504056" cy="4104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/>
              <a:t>Ожидаемые результаты программы</a:t>
            </a:r>
            <a:endParaRPr lang="ru-RU" sz="2000" dirty="0"/>
          </a:p>
        </p:txBody>
      </p:sp>
      <p:sp>
        <p:nvSpPr>
          <p:cNvPr id="63" name="Стрелка вправо 62"/>
          <p:cNvSpPr/>
          <p:nvPr/>
        </p:nvSpPr>
        <p:spPr>
          <a:xfrm>
            <a:off x="4932040" y="2492896"/>
            <a:ext cx="576064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63"/>
          <p:cNvSpPr/>
          <p:nvPr/>
        </p:nvSpPr>
        <p:spPr>
          <a:xfrm>
            <a:off x="4932040" y="3501008"/>
            <a:ext cx="576064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64"/>
          <p:cNvSpPr/>
          <p:nvPr/>
        </p:nvSpPr>
        <p:spPr>
          <a:xfrm>
            <a:off x="4932040" y="4581128"/>
            <a:ext cx="576064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>
            <a:off x="4932040" y="5517232"/>
            <a:ext cx="576064" cy="36004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лево 66"/>
          <p:cNvSpPr/>
          <p:nvPr/>
        </p:nvSpPr>
        <p:spPr>
          <a:xfrm>
            <a:off x="3779912" y="3501008"/>
            <a:ext cx="648072" cy="36004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лево 67"/>
          <p:cNvSpPr/>
          <p:nvPr/>
        </p:nvSpPr>
        <p:spPr>
          <a:xfrm>
            <a:off x="3779912" y="4581128"/>
            <a:ext cx="648072" cy="36004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лево 68"/>
          <p:cNvSpPr/>
          <p:nvPr/>
        </p:nvSpPr>
        <p:spPr>
          <a:xfrm>
            <a:off x="3779912" y="5517232"/>
            <a:ext cx="648072" cy="36004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915816" y="17342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826B0"/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endParaRPr lang="ru-RU" b="1" dirty="0">
              <a:solidFill>
                <a:srgbClr val="1826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Диаграмма 40"/>
          <p:cNvGraphicFramePr/>
          <p:nvPr/>
        </p:nvGraphicFramePr>
        <p:xfrm>
          <a:off x="195384" y="2996952"/>
          <a:ext cx="3548575" cy="115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79512" y="2924944"/>
            <a:ext cx="3815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Ожидаемая продолжительность жизни</a:t>
            </a:r>
          </a:p>
        </p:txBody>
      </p:sp>
      <p:graphicFrame>
        <p:nvGraphicFramePr>
          <p:cNvPr id="45" name="Диаграмма 44"/>
          <p:cNvGraphicFramePr/>
          <p:nvPr/>
        </p:nvGraphicFramePr>
        <p:xfrm>
          <a:off x="5406811" y="3429001"/>
          <a:ext cx="3571539" cy="72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292080" y="3183359"/>
            <a:ext cx="377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Смертность от новообразований на 100 тыс. населения </a:t>
            </a:r>
          </a:p>
          <a:p>
            <a:endParaRPr lang="ru-RU" sz="1200" dirty="0">
              <a:latin typeface="+mn-lt"/>
            </a:endParaRP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5406811" y="4581128"/>
          <a:ext cx="3600400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292080" y="4221088"/>
            <a:ext cx="3551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Смертность от туберкулеза на 100 тыс. населения </a:t>
            </a:r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5406811" y="5517232"/>
          <a:ext cx="3630089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292080" y="5229200"/>
            <a:ext cx="3436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</a:rPr>
              <a:t>Смертность от ДТП на 100 тыс.  населения</a:t>
            </a:r>
          </a:p>
        </p:txBody>
      </p:sp>
      <p:sp>
        <p:nvSpPr>
          <p:cNvPr id="3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16</a:t>
            </a:fld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958043"/>
            <a:ext cx="8223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</a:rPr>
              <a:t>Благодарю за внимание!</a:t>
            </a:r>
            <a:endParaRPr lang="ru-RU" sz="4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85750" y="6072188"/>
            <a:ext cx="2162175" cy="571500"/>
            <a:chOff x="285720" y="6072206"/>
            <a:chExt cx="2162205" cy="571504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6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188640"/>
            <a:ext cx="6336703" cy="436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1032" y="373503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«Важно, чтобы люди знали, чем занимаются министерства и ведомства, какие конкретно вопросы решают. Это имеет значение и для диалога власти с обществом, и, с другой стороны, для более чёткого понимания того, в какие конкретно структуры обращаться для достижения той или иной задачи. 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Необходимо повысить роль общественных советов </a:t>
            </a: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органах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исполнительной власти» 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Д. Медведев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2</a:t>
            </a:fld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301208"/>
            <a:ext cx="1219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45024"/>
            <a:ext cx="14668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7191" y="5013176"/>
            <a:ext cx="1575249" cy="1522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7666" y="3140968"/>
            <a:ext cx="1644774" cy="1595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85750" y="6072188"/>
            <a:ext cx="2162175" cy="571500"/>
            <a:chOff x="285720" y="6072206"/>
            <a:chExt cx="2162205" cy="571504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6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5498" y="3068960"/>
            <a:ext cx="1805994" cy="1763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412776"/>
            <a:ext cx="3861533" cy="38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251520" y="4509120"/>
            <a:ext cx="720080" cy="216024"/>
          </a:xfrm>
          <a:prstGeom prst="ellipse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97051" y="4537401"/>
            <a:ext cx="576064" cy="28803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15616" y="4797152"/>
            <a:ext cx="720080" cy="43204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4" idx="6"/>
            <a:endCxn id="15" idx="2"/>
          </p:cNvCxnSpPr>
          <p:nvPr/>
        </p:nvCxnSpPr>
        <p:spPr>
          <a:xfrm>
            <a:off x="971600" y="4617132"/>
            <a:ext cx="225451" cy="64285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4"/>
            <a:endCxn id="16" idx="2"/>
          </p:cNvCxnSpPr>
          <p:nvPr/>
        </p:nvCxnSpPr>
        <p:spPr>
          <a:xfrm>
            <a:off x="611560" y="4725144"/>
            <a:ext cx="504056" cy="28803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6"/>
          </p:cNvCxnSpPr>
          <p:nvPr/>
        </p:nvCxnSpPr>
        <p:spPr>
          <a:xfrm flipV="1">
            <a:off x="1773115" y="4077072"/>
            <a:ext cx="2438845" cy="604345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5498" y="4869160"/>
            <a:ext cx="1728192" cy="1682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8" name="Прямая со стрелкой 27"/>
          <p:cNvCxnSpPr>
            <a:stCxn id="16" idx="6"/>
            <a:endCxn id="46094" idx="1"/>
          </p:cNvCxnSpPr>
          <p:nvPr/>
        </p:nvCxnSpPr>
        <p:spPr>
          <a:xfrm>
            <a:off x="1835696" y="5013176"/>
            <a:ext cx="2376264" cy="68332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692696"/>
            <a:ext cx="3168352" cy="2382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1700808"/>
            <a:ext cx="1417886" cy="7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Скругленный прямоугольник 60"/>
          <p:cNvSpPr/>
          <p:nvPr/>
        </p:nvSpPr>
        <p:spPr>
          <a:xfrm>
            <a:off x="179513" y="142852"/>
            <a:ext cx="8857362" cy="571504"/>
          </a:xfrm>
          <a:prstGeom prst="roundRect">
            <a:avLst>
              <a:gd name="adj" fmla="val 2111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Министерство з</a:t>
            </a:r>
            <a:r>
              <a:rPr lang="ru-RU" sz="2000" dirty="0" smtClean="0">
                <a:solidFill>
                  <a:schemeClr val="dk1"/>
                </a:solidFill>
              </a:rPr>
              <a:t>дравоохранения Волгоградской области</a:t>
            </a:r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r>
              <a:rPr lang="ru-RU" dirty="0" smtClean="0">
                <a:effectLst/>
                <a:latin typeface="+mn-lt"/>
              </a:rPr>
              <a:t>3</a:t>
            </a:r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5076056" y="5301208"/>
            <a:ext cx="3816424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076056" y="4149080"/>
            <a:ext cx="3816424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48132" name="Picture 4" descr="C:\Users\yakovlev\Pictures\Доклад\0-meditsinskoe-oborudovanie-iz-germanii-b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63888" y="3816994"/>
            <a:ext cx="1405876" cy="106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85750" y="6097860"/>
            <a:ext cx="2162175" cy="571500"/>
            <a:chOff x="285720" y="6072206"/>
            <a:chExt cx="2162205" cy="571504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9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4644008" y="836712"/>
            <a:ext cx="4392488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/>
              <a:t>Приоритетный национальный проект «Здоровье»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380312" y="544522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1826B0"/>
                </a:solidFill>
                <a:latin typeface="Times New Roman" pitchFamily="18" charset="0"/>
                <a:cs typeface="Times New Roman" pitchFamily="18" charset="0"/>
              </a:rPr>
              <a:t>5 937 чел в 2012г.</a:t>
            </a:r>
            <a:endParaRPr lang="ru-RU" sz="1200" b="1" dirty="0">
              <a:solidFill>
                <a:srgbClr val="1826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4048" y="607355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826B0"/>
                </a:solidFill>
                <a:latin typeface="Times New Roman" pitchFamily="18" charset="0"/>
                <a:cs typeface="Times New Roman" pitchFamily="18" charset="0"/>
              </a:rPr>
              <a:t>5 113 чел. в 2011г</a:t>
            </a:r>
            <a:r>
              <a:rPr lang="ru-RU" sz="1400" b="1" dirty="0" smtClean="0">
                <a:solidFill>
                  <a:srgbClr val="1826B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72200" y="5733256"/>
            <a:ext cx="1080120" cy="247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+16,1%</a:t>
            </a:r>
            <a:endParaRPr lang="ru-RU" sz="1600" dirty="0"/>
          </a:p>
        </p:txBody>
      </p:sp>
      <p:grpSp>
        <p:nvGrpSpPr>
          <p:cNvPr id="4" name="Группа 28"/>
          <p:cNvGrpSpPr/>
          <p:nvPr/>
        </p:nvGrpSpPr>
        <p:grpSpPr>
          <a:xfrm>
            <a:off x="7883922" y="5736349"/>
            <a:ext cx="911225" cy="588169"/>
            <a:chOff x="2699346" y="3573019"/>
            <a:chExt cx="911225" cy="804863"/>
          </a:xfrm>
        </p:grpSpPr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2699346" y="3573019"/>
              <a:ext cx="911225" cy="804863"/>
              <a:chOff x="2525" y="3272"/>
              <a:chExt cx="574" cy="507"/>
            </a:xfrm>
          </p:grpSpPr>
          <p:pic>
            <p:nvPicPr>
              <p:cNvPr id="42" name="Picture 71" descr="j043262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60" y="3272"/>
                <a:ext cx="260" cy="260"/>
              </a:xfrm>
              <a:prstGeom prst="rect">
                <a:avLst/>
              </a:prstGeom>
              <a:ln w="3175"/>
            </p:spPr>
          </p:pic>
          <p:sp>
            <p:nvSpPr>
              <p:cNvPr id="43" name="Text Box 37"/>
              <p:cNvSpPr txBox="1">
                <a:spLocks noChangeArrowheads="1"/>
              </p:cNvSpPr>
              <p:nvPr/>
            </p:nvSpPr>
            <p:spPr bwMode="auto">
              <a:xfrm>
                <a:off x="2525" y="3635"/>
                <a:ext cx="5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9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39" name="Picture 71" descr="j04326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0" y="3645024"/>
              <a:ext cx="412750" cy="412750"/>
            </a:xfrm>
            <a:prstGeom prst="rect">
              <a:avLst/>
            </a:prstGeom>
            <a:ln w="3175"/>
          </p:spPr>
        </p:pic>
        <p:pic>
          <p:nvPicPr>
            <p:cNvPr id="40" name="Picture 71" descr="j04326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3804007"/>
              <a:ext cx="412750" cy="412750"/>
            </a:xfrm>
            <a:prstGeom prst="rect">
              <a:avLst/>
            </a:prstGeom>
            <a:ln w="3175"/>
          </p:spPr>
        </p:pic>
        <p:pic>
          <p:nvPicPr>
            <p:cNvPr id="41" name="Picture 71" descr="j04326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548" y="3684587"/>
              <a:ext cx="412750" cy="412750"/>
            </a:xfrm>
            <a:prstGeom prst="rect">
              <a:avLst/>
            </a:prstGeom>
            <a:ln w="3175"/>
          </p:spPr>
        </p:pic>
      </p:grpSp>
      <p:sp>
        <p:nvSpPr>
          <p:cNvPr id="18" name="TextBox 17"/>
          <p:cNvSpPr txBox="1"/>
          <p:nvPr/>
        </p:nvSpPr>
        <p:spPr>
          <a:xfrm>
            <a:off x="7740352" y="422108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1826B0"/>
                </a:solidFill>
                <a:latin typeface="Times New Roman" pitchFamily="18" charset="0"/>
                <a:cs typeface="Times New Roman" pitchFamily="18" charset="0"/>
              </a:rPr>
              <a:t>56,9% в 2012г.</a:t>
            </a:r>
            <a:endParaRPr lang="ru-RU" sz="1200" b="1" dirty="0">
              <a:solidFill>
                <a:srgbClr val="1826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4797152"/>
            <a:ext cx="1416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826B0"/>
                </a:solidFill>
                <a:latin typeface="Times New Roman" pitchFamily="18" charset="0"/>
                <a:cs typeface="Times New Roman" pitchFamily="18" charset="0"/>
              </a:rPr>
              <a:t>54,4% в 2011г.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8224" y="4437112"/>
            <a:ext cx="1096214" cy="26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+2,5%</a:t>
            </a:r>
            <a:endParaRPr lang="ru-RU" sz="1600" dirty="0"/>
          </a:p>
        </p:txBody>
      </p:sp>
      <p:grpSp>
        <p:nvGrpSpPr>
          <p:cNvPr id="14" name="Группа 28"/>
          <p:cNvGrpSpPr/>
          <p:nvPr/>
        </p:nvGrpSpPr>
        <p:grpSpPr>
          <a:xfrm>
            <a:off x="7667725" y="4509118"/>
            <a:ext cx="1187528" cy="579935"/>
            <a:chOff x="2381847" y="3573018"/>
            <a:chExt cx="1479550" cy="1001713"/>
          </a:xfrm>
        </p:grpSpPr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2381847" y="3573018"/>
              <a:ext cx="1479550" cy="1001713"/>
              <a:chOff x="2325" y="3272"/>
              <a:chExt cx="932" cy="631"/>
            </a:xfrm>
          </p:grpSpPr>
          <p:pic>
            <p:nvPicPr>
              <p:cNvPr id="24" name="Picture 71" descr="j043262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60" y="3272"/>
                <a:ext cx="260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Text Box 37"/>
              <p:cNvSpPr txBox="1">
                <a:spLocks noChangeArrowheads="1"/>
              </p:cNvSpPr>
              <p:nvPr/>
            </p:nvSpPr>
            <p:spPr bwMode="auto">
              <a:xfrm>
                <a:off x="2325" y="3664"/>
                <a:ext cx="932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 smtClean="0">
                    <a:solidFill>
                      <a:schemeClr val="tx1"/>
                    </a:solidFill>
                    <a:cs typeface="Arial" pitchFamily="34" charset="0"/>
                  </a:rPr>
                  <a:t>Население</a:t>
                </a:r>
                <a:endParaRPr lang="ru-RU" sz="8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8" name="Picture 71" descr="j04326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840" y="3645024"/>
              <a:ext cx="41275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1" descr="j04326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35572" y="3775893"/>
              <a:ext cx="41275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1" descr="j04326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548" y="3684587"/>
              <a:ext cx="41275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" name="Скругленный прямоугольник 65"/>
          <p:cNvSpPr/>
          <p:nvPr/>
        </p:nvSpPr>
        <p:spPr>
          <a:xfrm>
            <a:off x="5076056" y="2708920"/>
            <a:ext cx="3816424" cy="12961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Введено в эксплуатацию 258 ед. медицинского оборудования на сумму 322 млн. рублей</a:t>
            </a:r>
          </a:p>
          <a:p>
            <a:pPr algn="ctr"/>
            <a:r>
              <a:rPr lang="ru-RU" sz="1200" dirty="0" smtClean="0"/>
              <a:t>Оснащено медицинским оборудованием</a:t>
            </a:r>
          </a:p>
          <a:p>
            <a:pPr algn="ctr"/>
            <a:r>
              <a:rPr lang="ru-RU" sz="1200" b="1" dirty="0" smtClean="0"/>
              <a:t>7 травматологических центров </a:t>
            </a:r>
          </a:p>
          <a:p>
            <a:pPr algn="ctr"/>
            <a:r>
              <a:rPr lang="ru-RU" sz="1200" dirty="0" smtClean="0"/>
              <a:t>(из них 3 в 2012г.)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Продолжают функционировать 3 трассовых медицинских пункта</a:t>
            </a:r>
            <a:endParaRPr lang="ru-RU" sz="1200" dirty="0" smtClean="0"/>
          </a:p>
        </p:txBody>
      </p:sp>
      <p:pic>
        <p:nvPicPr>
          <p:cNvPr id="48131" name="Picture 3" descr="C:\Users\yakovlev\Pictures\Доклад\i1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808562"/>
            <a:ext cx="1364357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7668344" y="6168397"/>
            <a:ext cx="1187528" cy="28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cs typeface="Arial" pitchFamily="34" charset="0"/>
              </a:rPr>
              <a:t>Население</a:t>
            </a:r>
            <a:endParaRPr lang="ru-RU" sz="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7504" y="836712"/>
            <a:ext cx="4392488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/>
              <a:t>Региональная программа модернизации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9" y="1412776"/>
            <a:ext cx="1584175" cy="121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Скругленный прямоугольник 55"/>
          <p:cNvSpPr/>
          <p:nvPr/>
        </p:nvSpPr>
        <p:spPr>
          <a:xfrm>
            <a:off x="395536" y="2924944"/>
            <a:ext cx="3096344" cy="8640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Отремонтировано</a:t>
            </a:r>
          </a:p>
          <a:p>
            <a:pPr algn="ctr"/>
            <a:r>
              <a:rPr lang="ru-RU" sz="1400" dirty="0" smtClean="0"/>
              <a:t>55 объектов </a:t>
            </a:r>
          </a:p>
          <a:p>
            <a:pPr algn="ctr"/>
            <a:r>
              <a:rPr lang="ru-RU" sz="1400" dirty="0" smtClean="0"/>
              <a:t>в 23 ЛПУ</a:t>
            </a:r>
            <a:endParaRPr lang="ru-RU" sz="14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95536" y="3933056"/>
            <a:ext cx="3096344" cy="8640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Закуплено 3882 ед. медицинского оборудования</a:t>
            </a:r>
            <a:endParaRPr lang="ru-RU" sz="14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95536" y="4941168"/>
            <a:ext cx="3096344" cy="8640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Более 5 тыс. врачей и 9 тыс. средних медицинских работников получили денежные выплаты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12776"/>
            <a:ext cx="1584175" cy="121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1619672" y="1908121"/>
            <a:ext cx="1872208" cy="7920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2011 – 2013 гг.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33027" y="3008362"/>
            <a:ext cx="1543029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TextBox 46"/>
          <p:cNvSpPr txBox="1"/>
          <p:nvPr/>
        </p:nvSpPr>
        <p:spPr>
          <a:xfrm>
            <a:off x="179512" y="206084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8,5 млрд. рублей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8185" y="205213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 млрд. рублей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79513" y="142852"/>
            <a:ext cx="8857362" cy="571504"/>
          </a:xfrm>
          <a:prstGeom prst="roundRect">
            <a:avLst>
              <a:gd name="adj" fmla="val 2111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Реализация программных мероприятий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48064" y="414908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Охват населения мероприятиями ЗОЖ</a:t>
            </a:r>
            <a:endParaRPr lang="ru-RU" sz="1200" dirty="0" smtClean="0"/>
          </a:p>
        </p:txBody>
      </p:sp>
      <p:sp>
        <p:nvSpPr>
          <p:cNvPr id="53" name="Стрелка вправо 11"/>
          <p:cNvSpPr/>
          <p:nvPr/>
        </p:nvSpPr>
        <p:spPr bwMode="auto">
          <a:xfrm rot="18759055">
            <a:off x="6394946" y="4321658"/>
            <a:ext cx="1448030" cy="892535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48064" y="5240233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Оказание высокотехнологичной медицинской помощи</a:t>
            </a:r>
          </a:p>
        </p:txBody>
      </p:sp>
      <p:sp>
        <p:nvSpPr>
          <p:cNvPr id="55" name="Стрелка вправо 11"/>
          <p:cNvSpPr/>
          <p:nvPr/>
        </p:nvSpPr>
        <p:spPr bwMode="auto">
          <a:xfrm rot="18759055">
            <a:off x="6322939" y="5604247"/>
            <a:ext cx="1448030" cy="892535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4</a:t>
            </a:fld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1406" y="71414"/>
            <a:ext cx="8929750" cy="571504"/>
          </a:xfrm>
          <a:prstGeom prst="roundRect">
            <a:avLst>
              <a:gd name="adj" fmla="val 2111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Трехуровневая система оказания медицинской помощи 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жителям Волгоградской области</a:t>
            </a:r>
            <a:endParaRPr lang="ru-RU" sz="2000" dirty="0">
              <a:solidFill>
                <a:schemeClr val="dk1"/>
              </a:solidFill>
            </a:endParaRPr>
          </a:p>
        </p:txBody>
      </p:sp>
      <p:pic>
        <p:nvPicPr>
          <p:cNvPr id="25" name="Picture 3" descr="D:\карта\оригинал\МР7_c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356992"/>
            <a:ext cx="2928958" cy="2813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85750" y="6072188"/>
            <a:ext cx="2162175" cy="571500"/>
            <a:chOff x="285720" y="6072206"/>
            <a:chExt cx="2162205" cy="571504"/>
          </a:xfrm>
        </p:grpSpPr>
        <p:sp>
          <p:nvSpPr>
            <p:cNvPr id="30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+mn-lt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31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Скругленная прямоугольная выноска 31"/>
          <p:cNvSpPr/>
          <p:nvPr/>
        </p:nvSpPr>
        <p:spPr>
          <a:xfrm>
            <a:off x="2339752" y="5301208"/>
            <a:ext cx="2123728" cy="788668"/>
          </a:xfrm>
          <a:prstGeom prst="wedgeRoundRectCallout">
            <a:avLst>
              <a:gd name="adj1" fmla="val -75357"/>
              <a:gd name="adj2" fmla="val -115890"/>
              <a:gd name="adj3" fmla="val 16667"/>
            </a:avLst>
          </a:prstGeom>
          <a:gradFill>
            <a:gsLst>
              <a:gs pos="0">
                <a:schemeClr val="accent6">
                  <a:tint val="50000"/>
                  <a:satMod val="300000"/>
                  <a:alpha val="45000"/>
                </a:schemeClr>
              </a:gs>
              <a:gs pos="35000">
                <a:schemeClr val="accent6">
                  <a:tint val="37000"/>
                  <a:satMod val="300000"/>
                  <a:alpha val="5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Зонирование территории для повышения доступности медицинской помощи</a:t>
            </a:r>
            <a:endParaRPr lang="ru-RU" sz="1200" dirty="0"/>
          </a:p>
        </p:txBody>
      </p:sp>
      <p:sp>
        <p:nvSpPr>
          <p:cNvPr id="33" name="Пятиугольник 32"/>
          <p:cNvSpPr/>
          <p:nvPr/>
        </p:nvSpPr>
        <p:spPr>
          <a:xfrm rot="10800000">
            <a:off x="2278680" y="1561460"/>
            <a:ext cx="2071702" cy="88903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511234" y="1553028"/>
            <a:ext cx="19887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Анализ половозрастной структуры  населения, плотности расселения, заболеваемости и смертности</a:t>
            </a:r>
            <a:endParaRPr lang="ru-RU" sz="1000" b="1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72255" y="1553028"/>
            <a:ext cx="1849235" cy="88903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53073" y="1684429"/>
            <a:ext cx="10631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Анализ </a:t>
            </a:r>
          </a:p>
          <a:p>
            <a:pPr algn="ctr"/>
            <a:r>
              <a:rPr lang="ru-RU" sz="1100" b="1" dirty="0" smtClean="0"/>
              <a:t>транспортной </a:t>
            </a:r>
          </a:p>
          <a:p>
            <a:pPr algn="ctr"/>
            <a:r>
              <a:rPr lang="ru-RU" sz="1100" b="1" dirty="0" smtClean="0"/>
              <a:t>доступности</a:t>
            </a:r>
            <a:endParaRPr lang="ru-RU" sz="11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4102" y="2643182"/>
            <a:ext cx="4322760" cy="4386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Распределение объемов медицинской помощи по медицинским организациям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102" y="3143248"/>
            <a:ext cx="4322760" cy="2404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Формирование оптимальной маршрутизации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0" name="Стрелка вверх 39"/>
          <p:cNvSpPr/>
          <p:nvPr/>
        </p:nvSpPr>
        <p:spPr>
          <a:xfrm rot="10800000" flipH="1">
            <a:off x="1878176" y="1424658"/>
            <a:ext cx="471942" cy="1159330"/>
          </a:xfrm>
          <a:prstGeom prst="upArrow">
            <a:avLst>
              <a:gd name="adj1" fmla="val 36079"/>
              <a:gd name="adj2" fmla="val 75997"/>
            </a:avLst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4102" y="767210"/>
            <a:ext cx="4286280" cy="57606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45000"/>
                </a:schemeClr>
              </a:gs>
              <a:gs pos="35000">
                <a:schemeClr val="accent6">
                  <a:tint val="37000"/>
                  <a:satMod val="300000"/>
                  <a:alpha val="5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Построение трехуровневой системы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8024" y="764704"/>
            <a:ext cx="3888432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Оптимизация оказания медицинской помощи  сельским жителям: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 лечебно-профилактических мобильных комплексов, в том числе передвижной мобильный центр здоровья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91533"/>
            <a:ext cx="3960440" cy="240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932040" y="1988840"/>
            <a:ext cx="367240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9 месяцев 2013 г. </a:t>
            </a:r>
            <a:endParaRPr lang="ru-RU" dirty="0"/>
          </a:p>
        </p:txBody>
      </p:sp>
      <p:sp>
        <p:nvSpPr>
          <p:cNvPr id="19" name="Стрелка вверх 18"/>
          <p:cNvSpPr/>
          <p:nvPr/>
        </p:nvSpPr>
        <p:spPr>
          <a:xfrm rot="10800000" flipH="1">
            <a:off x="5036162" y="2564904"/>
            <a:ext cx="471942" cy="675540"/>
          </a:xfrm>
          <a:prstGeom prst="upArrow">
            <a:avLst>
              <a:gd name="adj1" fmla="val 36079"/>
              <a:gd name="adj2" fmla="val 75997"/>
            </a:avLst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4427984" y="3284984"/>
            <a:ext cx="1440160" cy="93610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осмотрено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около 18,9 тыс. человек</a:t>
            </a:r>
            <a:endParaRPr lang="ru-RU" sz="1400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5940152" y="3284984"/>
            <a:ext cx="1440160" cy="93610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выполнено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32 тыс. посещений</a:t>
            </a: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7452320" y="3284984"/>
            <a:ext cx="1512168" cy="936104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более 41,2 тыс. исследований</a:t>
            </a:r>
          </a:p>
        </p:txBody>
      </p:sp>
      <p:sp>
        <p:nvSpPr>
          <p:cNvPr id="23" name="Стрелка вверх 22"/>
          <p:cNvSpPr/>
          <p:nvPr/>
        </p:nvSpPr>
        <p:spPr>
          <a:xfrm rot="10800000" flipH="1">
            <a:off x="6476322" y="2564904"/>
            <a:ext cx="471942" cy="675540"/>
          </a:xfrm>
          <a:prstGeom prst="upArrow">
            <a:avLst>
              <a:gd name="adj1" fmla="val 36079"/>
              <a:gd name="adj2" fmla="val 75997"/>
            </a:avLst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0800000" flipH="1">
            <a:off x="7916482" y="2564904"/>
            <a:ext cx="471942" cy="675540"/>
          </a:xfrm>
          <a:prstGeom prst="upArrow">
            <a:avLst>
              <a:gd name="adj1" fmla="val 36079"/>
              <a:gd name="adj2" fmla="val 75997"/>
            </a:avLst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5</a:t>
            </a:fld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трелка вправо 11"/>
          <p:cNvSpPr/>
          <p:nvPr/>
        </p:nvSpPr>
        <p:spPr bwMode="auto">
          <a:xfrm rot="21185497" flipH="1">
            <a:off x="6132562" y="5097051"/>
            <a:ext cx="2650185" cy="964632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трелка вправо 11"/>
          <p:cNvSpPr/>
          <p:nvPr/>
        </p:nvSpPr>
        <p:spPr bwMode="auto">
          <a:xfrm rot="7656262">
            <a:off x="1626723" y="2116186"/>
            <a:ext cx="1426057" cy="901224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132856"/>
            <a:ext cx="2726667" cy="208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E"/>
              </a:clrFrom>
              <a:clrTo>
                <a:srgbClr val="FC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836712"/>
            <a:ext cx="1697900" cy="12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1"/>
          <p:cNvSpPr/>
          <p:nvPr/>
        </p:nvSpPr>
        <p:spPr bwMode="auto">
          <a:xfrm rot="3175916" flipV="1">
            <a:off x="3909750" y="1736485"/>
            <a:ext cx="2035653" cy="1169569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1"/>
          <p:cNvSpPr/>
          <p:nvPr/>
        </p:nvSpPr>
        <p:spPr bwMode="auto">
          <a:xfrm rot="10800000">
            <a:off x="4207497" y="2276872"/>
            <a:ext cx="1368152" cy="792088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1"/>
          <p:cNvSpPr/>
          <p:nvPr/>
        </p:nvSpPr>
        <p:spPr bwMode="auto">
          <a:xfrm flipV="1">
            <a:off x="1327177" y="1916832"/>
            <a:ext cx="1440160" cy="864096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1"/>
          <p:cNvSpPr/>
          <p:nvPr/>
        </p:nvSpPr>
        <p:spPr bwMode="auto">
          <a:xfrm rot="727777" flipH="1">
            <a:off x="1725671" y="2740913"/>
            <a:ext cx="4195428" cy="964632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803856" y="3249103"/>
            <a:ext cx="4195428" cy="964632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85750" y="6072188"/>
            <a:ext cx="2162175" cy="571500"/>
            <a:chOff x="285720" y="6072206"/>
            <a:chExt cx="2162205" cy="571504"/>
          </a:xfrm>
        </p:grpSpPr>
        <p:sp>
          <p:nvSpPr>
            <p:cNvPr id="3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+mn-lt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4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107125" y="71414"/>
            <a:ext cx="8929750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Развитие современных информационных систем в здравоохранении</a:t>
            </a:r>
          </a:p>
        </p:txBody>
      </p:sp>
      <p:pic>
        <p:nvPicPr>
          <p:cNvPr id="6" name="Рисунок 24" descr="med.png"/>
          <p:cNvPicPr>
            <a:picLocks noChangeAspect="1"/>
          </p:cNvPicPr>
          <p:nvPr/>
        </p:nvPicPr>
        <p:blipFill>
          <a:blip r:embed="rId5" cstate="print">
            <a:lum bright="-4000" contrast="-16000"/>
          </a:blip>
          <a:srcRect/>
          <a:stretch>
            <a:fillRect/>
          </a:stretch>
        </p:blipFill>
        <p:spPr bwMode="auto">
          <a:xfrm>
            <a:off x="607097" y="2420888"/>
            <a:ext cx="1409005" cy="140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081" y="2852936"/>
            <a:ext cx="573322" cy="55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4226" y="1628800"/>
            <a:ext cx="1223714" cy="122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3559" y="2881265"/>
            <a:ext cx="1300609" cy="133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akovlev\Pictures\Хлам\Рисунок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3501008"/>
            <a:ext cx="648072" cy="72570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96314" y="1988840"/>
            <a:ext cx="611183" cy="6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65" y="3005336"/>
            <a:ext cx="573322" cy="55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481" y="3005336"/>
            <a:ext cx="573322" cy="55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107504" y="3717032"/>
            <a:ext cx="1456729" cy="576064"/>
          </a:xfrm>
          <a:prstGeom prst="wedgeRoundRectCallout">
            <a:avLst>
              <a:gd name="adj1" fmla="val -17120"/>
              <a:gd name="adj2" fmla="val -80315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Получатели консультаций</a:t>
            </a:r>
            <a:endParaRPr lang="ru-RU" sz="1400" b="1" dirty="0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4067944" y="4293096"/>
            <a:ext cx="1672753" cy="504056"/>
          </a:xfrm>
          <a:prstGeom prst="wedgeRoundRectCallout">
            <a:avLst>
              <a:gd name="adj1" fmla="val 30239"/>
              <a:gd name="adj2" fmla="val -109387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Врачи консультанты</a:t>
            </a:r>
            <a:endParaRPr lang="ru-RU" sz="1400" b="1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123728" y="836712"/>
            <a:ext cx="2592288" cy="504056"/>
          </a:xfrm>
          <a:prstGeom prst="wedgeRoundRectCallout">
            <a:avLst>
              <a:gd name="adj1" fmla="val 4320"/>
              <a:gd name="adj2" fmla="val 168760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Высокоспециализированные учреждения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 rot="394085">
            <a:off x="2353313" y="341555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Телеконференция</a:t>
            </a:r>
            <a:endParaRPr lang="ru-RU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49"/>
          <p:cNvGrpSpPr>
            <a:grpSpLocks/>
          </p:cNvGrpSpPr>
          <p:nvPr/>
        </p:nvGrpSpPr>
        <p:grpSpPr bwMode="auto">
          <a:xfrm>
            <a:off x="3203848" y="1484784"/>
            <a:ext cx="216024" cy="343347"/>
            <a:chOff x="988740" y="853852"/>
            <a:chExt cx="342900" cy="486916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88740" y="853852"/>
              <a:ext cx="3429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Прямая соединительная линия 34"/>
            <p:cNvCxnSpPr/>
            <p:nvPr/>
          </p:nvCxnSpPr>
          <p:spPr>
            <a:xfrm>
              <a:off x="1044302" y="1052108"/>
              <a:ext cx="0" cy="28866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49"/>
          <p:cNvGrpSpPr>
            <a:grpSpLocks/>
          </p:cNvGrpSpPr>
          <p:nvPr/>
        </p:nvGrpSpPr>
        <p:grpSpPr bwMode="auto">
          <a:xfrm>
            <a:off x="5292080" y="2780928"/>
            <a:ext cx="216024" cy="343347"/>
            <a:chOff x="988740" y="853852"/>
            <a:chExt cx="342900" cy="486916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DFFF4"/>
                </a:clrFrom>
                <a:clrTo>
                  <a:srgbClr val="FDFF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8740" y="853852"/>
              <a:ext cx="3429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Прямая соединительная линия 37"/>
            <p:cNvCxnSpPr/>
            <p:nvPr/>
          </p:nvCxnSpPr>
          <p:spPr>
            <a:xfrm>
              <a:off x="1044302" y="1052108"/>
              <a:ext cx="0" cy="28866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49"/>
          <p:cNvGrpSpPr>
            <a:grpSpLocks/>
          </p:cNvGrpSpPr>
          <p:nvPr/>
        </p:nvGrpSpPr>
        <p:grpSpPr bwMode="auto">
          <a:xfrm>
            <a:off x="1259632" y="2420888"/>
            <a:ext cx="216024" cy="343347"/>
            <a:chOff x="988740" y="853852"/>
            <a:chExt cx="342900" cy="486916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DFFF4"/>
                </a:clrFrom>
                <a:clrTo>
                  <a:srgbClr val="FDFF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8740" y="853852"/>
              <a:ext cx="3429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Прямая соединительная линия 40"/>
            <p:cNvCxnSpPr/>
            <p:nvPr/>
          </p:nvCxnSpPr>
          <p:spPr>
            <a:xfrm>
              <a:off x="1044302" y="1052108"/>
              <a:ext cx="0" cy="28866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Прямоугольник 52"/>
          <p:cNvSpPr/>
          <p:nvPr/>
        </p:nvSpPr>
        <p:spPr>
          <a:xfrm>
            <a:off x="6156176" y="836712"/>
            <a:ext cx="2736304" cy="10801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С 2012 г. в области функционирует сервис записи на прием к врачу в электронном виде по адресу </a:t>
            </a:r>
            <a:r>
              <a:rPr lang="ru-RU" sz="1200" dirty="0">
                <a:hlinkClick r:id="rId12"/>
              </a:rPr>
              <a:t>http://registratura.volganet.ru</a:t>
            </a:r>
            <a:r>
              <a:rPr lang="ru-RU" sz="1200" dirty="0"/>
              <a:t>, а также </a:t>
            </a:r>
            <a:r>
              <a:rPr lang="en-US" sz="1200" dirty="0"/>
              <a:t>call-</a:t>
            </a:r>
            <a:r>
              <a:rPr lang="ru-RU" sz="1200" dirty="0"/>
              <a:t>центр</a:t>
            </a:r>
          </a:p>
        </p:txBody>
      </p:sp>
      <p:pic>
        <p:nvPicPr>
          <p:cNvPr id="55" name="Рисунок 21" descr="4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5014829"/>
            <a:ext cx="1728192" cy="158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8" name="Прямоугольник 57"/>
          <p:cNvSpPr/>
          <p:nvPr/>
        </p:nvSpPr>
        <p:spPr>
          <a:xfrm>
            <a:off x="6084168" y="4293096"/>
            <a:ext cx="2952328" cy="9361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/>
              <a:t>При отсутствии доступа к компьютеру, граждане могут воспользоваться услугой записи на прием к врачу с помощью электронного терминала «</a:t>
            </a:r>
            <a:r>
              <a:rPr lang="ru-RU" sz="1200" dirty="0" err="1" smtClean="0"/>
              <a:t>инфомата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61" name="Скругленная прямоугольная выноска 60"/>
          <p:cNvSpPr/>
          <p:nvPr/>
        </p:nvSpPr>
        <p:spPr>
          <a:xfrm>
            <a:off x="107504" y="4365104"/>
            <a:ext cx="3744416" cy="1656184"/>
          </a:xfrm>
          <a:prstGeom prst="wedgeRoundRectCallout">
            <a:avLst>
              <a:gd name="adj1" fmla="val 8190"/>
              <a:gd name="adj2" fmla="val -76753"/>
              <a:gd name="adj3" fmla="val 16667"/>
            </a:avLst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49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Реализована возможность проведения дистанционных консультаций с ведущими клиниками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Каждый пациент удаленного населенного пункта может получить высокоспециализированную помощь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4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6</a:t>
            </a:fld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право 11"/>
          <p:cNvSpPr/>
          <p:nvPr/>
        </p:nvSpPr>
        <p:spPr bwMode="auto">
          <a:xfrm rot="18761182">
            <a:off x="4304878" y="3972786"/>
            <a:ext cx="1831659" cy="952611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prstDash val="sysDash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sz="1600" b="1" i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1124744"/>
            <a:ext cx="7560840" cy="17366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</a:t>
            </a:r>
            <a:r>
              <a:rPr lang="ru-RU" sz="1600" dirty="0" smtClean="0">
                <a:solidFill>
                  <a:schemeClr val="dk1"/>
                </a:solidFill>
                <a:latin typeface="+mn-lt"/>
              </a:rPr>
              <a:t> 2012 году проведены мероприятия по формированию территориального регистра региональных льготников. Теперь на территории области электронная выписка бесплатных рецептов гражданам стала возможной как для федеральных, так и для региональных льготников. В целях оперативного обмена информацией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организован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online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обмен данными </a:t>
            </a:r>
            <a:r>
              <a:rPr lang="ru-RU" sz="1600" dirty="0" smtClean="0">
                <a:solidFill>
                  <a:schemeClr val="dk1"/>
                </a:solidFill>
                <a:latin typeface="+mn-lt"/>
              </a:rPr>
              <a:t>между  всеми участниками системы</a:t>
            </a:r>
          </a:p>
        </p:txBody>
      </p:sp>
      <p:pic>
        <p:nvPicPr>
          <p:cNvPr id="2051" name="Picture 3" descr="C:\Users\yakovlev\Pictures\Доклад\originnal_1c3a248b7999fb19017be3dd054746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744416" cy="2128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107504" y="116632"/>
            <a:ext cx="8928992" cy="7078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Совершенствование лекарственного обеспечения жителей </a:t>
            </a:r>
          </a:p>
          <a:p>
            <a:pPr algn="ctr">
              <a:defRPr/>
            </a:pPr>
            <a:r>
              <a:rPr lang="ru-RU" sz="2000" dirty="0" smtClean="0"/>
              <a:t>Волгоградской области</a:t>
            </a:r>
            <a:endParaRPr lang="ru-RU" sz="2000" dirty="0"/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14282" y="6072210"/>
            <a:ext cx="2162175" cy="571500"/>
            <a:chOff x="285720" y="6072206"/>
            <a:chExt cx="2162205" cy="571504"/>
          </a:xfrm>
        </p:grpSpPr>
        <p:sp>
          <p:nvSpPr>
            <p:cNvPr id="13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14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Стрелка вправо 11"/>
          <p:cNvSpPr/>
          <p:nvPr/>
        </p:nvSpPr>
        <p:spPr bwMode="auto">
          <a:xfrm rot="18761182">
            <a:off x="1386850" y="4764874"/>
            <a:ext cx="1831659" cy="952611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sz="1600" b="1" i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8529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Лекарственное обеспечение льготных категорий граждан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395701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5181151"/>
            <a:ext cx="13681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181,5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6140" y="4389063"/>
            <a:ext cx="13681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311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7</a:t>
            </a:fld>
            <a:endParaRPr lang="ru-RU" dirty="0">
              <a:effectLst/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9868" y="316492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168" y="3596975"/>
            <a:ext cx="13681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713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85750" y="6169868"/>
            <a:ext cx="2162175" cy="571500"/>
            <a:chOff x="285720" y="6072206"/>
            <a:chExt cx="2162205" cy="571504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9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856984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реализации: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Приоритетного национального проекта «Здоровье»,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Программы модернизации здравоохранения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1520" y="2132856"/>
            <a:ext cx="2843808" cy="48431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Общая смертность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(число умерших на 1000 чел.)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1640" y="2905199"/>
            <a:ext cx="94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8,2%</a:t>
            </a:r>
            <a:endParaRPr lang="ru-RU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211960" y="270892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1,8%</a:t>
            </a:r>
            <a:endParaRPr lang="ru-RU" sz="1400" dirty="0"/>
          </a:p>
        </p:txBody>
      </p:sp>
      <p:sp>
        <p:nvSpPr>
          <p:cNvPr id="19" name="Стрелка вправо 11"/>
          <p:cNvSpPr/>
          <p:nvPr/>
        </p:nvSpPr>
        <p:spPr bwMode="auto">
          <a:xfrm rot="568563">
            <a:off x="1036279" y="3083101"/>
            <a:ext cx="989381" cy="307777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2689175"/>
            <a:ext cx="8286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14,5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3265239"/>
            <a:ext cx="792088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13,4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3717032"/>
            <a:ext cx="2843808" cy="48431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Смертность от ДТП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(на 100 тыс. населения)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31640" y="4489375"/>
            <a:ext cx="94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44,4%</a:t>
            </a:r>
            <a:endParaRPr lang="ru-RU" sz="1400" dirty="0"/>
          </a:p>
        </p:txBody>
      </p:sp>
      <p:sp>
        <p:nvSpPr>
          <p:cNvPr id="32" name="Стрелка вправо 11"/>
          <p:cNvSpPr/>
          <p:nvPr/>
        </p:nvSpPr>
        <p:spPr bwMode="auto">
          <a:xfrm rot="568563">
            <a:off x="1036279" y="4667277"/>
            <a:ext cx="989381" cy="307777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4273351"/>
            <a:ext cx="8286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19,2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9712" y="4849415"/>
            <a:ext cx="792088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904656" y="2132856"/>
            <a:ext cx="2843808" cy="48431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Младенческая смертность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(на 1000 родившихся живыми)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84776" y="2905199"/>
            <a:ext cx="94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31,6%</a:t>
            </a:r>
            <a:endParaRPr lang="ru-RU" sz="1400" dirty="0"/>
          </a:p>
        </p:txBody>
      </p:sp>
      <p:sp>
        <p:nvSpPr>
          <p:cNvPr id="37" name="Стрелка вправо 11"/>
          <p:cNvSpPr/>
          <p:nvPr/>
        </p:nvSpPr>
        <p:spPr bwMode="auto">
          <a:xfrm rot="568563">
            <a:off x="6689415" y="3083101"/>
            <a:ext cx="989381" cy="307777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20680" y="2689175"/>
            <a:ext cx="8286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32848" y="3265239"/>
            <a:ext cx="792088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40152" y="3717032"/>
            <a:ext cx="2843808" cy="48431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Смертность от туберкулеза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(на 100 тыс. населения)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20272" y="4489375"/>
            <a:ext cx="94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17,6%</a:t>
            </a:r>
            <a:endParaRPr lang="ru-RU" sz="1400" dirty="0"/>
          </a:p>
        </p:txBody>
      </p:sp>
      <p:sp>
        <p:nvSpPr>
          <p:cNvPr id="42" name="Стрелка вправо 11"/>
          <p:cNvSpPr/>
          <p:nvPr/>
        </p:nvSpPr>
        <p:spPr bwMode="auto">
          <a:xfrm rot="568563">
            <a:off x="6724911" y="4667277"/>
            <a:ext cx="989381" cy="307777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56176" y="4273351"/>
            <a:ext cx="8286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8344" y="4849415"/>
            <a:ext cx="792088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31840" y="4428728"/>
            <a:ext cx="2843808" cy="7807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Смертность от болезней системы кровообращения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(на 100 тыс. населения)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11960" y="5497487"/>
            <a:ext cx="94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17,6%</a:t>
            </a:r>
            <a:endParaRPr lang="ru-RU" sz="1400" dirty="0"/>
          </a:p>
        </p:txBody>
      </p:sp>
      <p:sp>
        <p:nvSpPr>
          <p:cNvPr id="47" name="Стрелка вправо 11"/>
          <p:cNvSpPr/>
          <p:nvPr/>
        </p:nvSpPr>
        <p:spPr bwMode="auto">
          <a:xfrm rot="568563">
            <a:off x="3916599" y="5675389"/>
            <a:ext cx="989381" cy="307777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47864" y="5281463"/>
            <a:ext cx="8286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887,8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60032" y="5857527"/>
            <a:ext cx="792088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755,0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Улыбающееся лицо 49"/>
          <p:cNvSpPr/>
          <p:nvPr/>
        </p:nvSpPr>
        <p:spPr>
          <a:xfrm>
            <a:off x="3203848" y="3356992"/>
            <a:ext cx="2664296" cy="792088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Рождаемость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(число родившихся на 1000 чел.)</a:t>
            </a:r>
          </a:p>
        </p:txBody>
      </p:sp>
      <p:sp>
        <p:nvSpPr>
          <p:cNvPr id="51" name="Стрелка вправо 11"/>
          <p:cNvSpPr/>
          <p:nvPr/>
        </p:nvSpPr>
        <p:spPr bwMode="auto">
          <a:xfrm rot="18932337">
            <a:off x="4242453" y="2811771"/>
            <a:ext cx="745229" cy="307777"/>
          </a:xfrm>
          <a:custGeom>
            <a:avLst/>
            <a:gdLst>
              <a:gd name="connsiteX0" fmla="*/ 0 w 990600"/>
              <a:gd name="connsiteY0" fmla="*/ 55186 h 220744"/>
              <a:gd name="connsiteX1" fmla="*/ 738521 w 990600"/>
              <a:gd name="connsiteY1" fmla="*/ 55186 h 220744"/>
              <a:gd name="connsiteX2" fmla="*/ 738521 w 990600"/>
              <a:gd name="connsiteY2" fmla="*/ 0 h 220744"/>
              <a:gd name="connsiteX3" fmla="*/ 990600 w 990600"/>
              <a:gd name="connsiteY3" fmla="*/ 110372 h 220744"/>
              <a:gd name="connsiteX4" fmla="*/ 738521 w 990600"/>
              <a:gd name="connsiteY4" fmla="*/ 220744 h 220744"/>
              <a:gd name="connsiteX5" fmla="*/ 738521 w 990600"/>
              <a:gd name="connsiteY5" fmla="*/ 165558 h 220744"/>
              <a:gd name="connsiteX6" fmla="*/ 0 w 990600"/>
              <a:gd name="connsiteY6" fmla="*/ 165558 h 220744"/>
              <a:gd name="connsiteX7" fmla="*/ 0 w 990600"/>
              <a:gd name="connsiteY7" fmla="*/ 55186 h 220744"/>
              <a:gd name="connsiteX0" fmla="*/ 0 w 1206500"/>
              <a:gd name="connsiteY0" fmla="*/ 0 h 483058"/>
              <a:gd name="connsiteX1" fmla="*/ 954421 w 1206500"/>
              <a:gd name="connsiteY1" fmla="*/ 317500 h 483058"/>
              <a:gd name="connsiteX2" fmla="*/ 954421 w 1206500"/>
              <a:gd name="connsiteY2" fmla="*/ 262314 h 483058"/>
              <a:gd name="connsiteX3" fmla="*/ 1206500 w 1206500"/>
              <a:gd name="connsiteY3" fmla="*/ 372686 h 483058"/>
              <a:gd name="connsiteX4" fmla="*/ 954421 w 1206500"/>
              <a:gd name="connsiteY4" fmla="*/ 483058 h 483058"/>
              <a:gd name="connsiteX5" fmla="*/ 954421 w 1206500"/>
              <a:gd name="connsiteY5" fmla="*/ 427872 h 483058"/>
              <a:gd name="connsiteX6" fmla="*/ 215900 w 1206500"/>
              <a:gd name="connsiteY6" fmla="*/ 427872 h 483058"/>
              <a:gd name="connsiteX7" fmla="*/ 0 w 120650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22250 w 1428750"/>
              <a:gd name="connsiteY0" fmla="*/ 0 h 483058"/>
              <a:gd name="connsiteX1" fmla="*/ 1176671 w 1428750"/>
              <a:gd name="connsiteY1" fmla="*/ 317500 h 483058"/>
              <a:gd name="connsiteX2" fmla="*/ 1176671 w 1428750"/>
              <a:gd name="connsiteY2" fmla="*/ 262314 h 483058"/>
              <a:gd name="connsiteX3" fmla="*/ 1428750 w 1428750"/>
              <a:gd name="connsiteY3" fmla="*/ 372686 h 483058"/>
              <a:gd name="connsiteX4" fmla="*/ 1176671 w 1428750"/>
              <a:gd name="connsiteY4" fmla="*/ 483058 h 483058"/>
              <a:gd name="connsiteX5" fmla="*/ 1176671 w 1428750"/>
              <a:gd name="connsiteY5" fmla="*/ 427872 h 483058"/>
              <a:gd name="connsiteX6" fmla="*/ 0 w 1428750"/>
              <a:gd name="connsiteY6" fmla="*/ 40522 h 483058"/>
              <a:gd name="connsiteX7" fmla="*/ 222250 w 1428750"/>
              <a:gd name="connsiteY7" fmla="*/ 0 h 4830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260350 w 1428750"/>
              <a:gd name="connsiteY0" fmla="*/ 0 h 521158"/>
              <a:gd name="connsiteX1" fmla="*/ 1176671 w 1428750"/>
              <a:gd name="connsiteY1" fmla="*/ 355600 h 521158"/>
              <a:gd name="connsiteX2" fmla="*/ 1176671 w 1428750"/>
              <a:gd name="connsiteY2" fmla="*/ 300414 h 521158"/>
              <a:gd name="connsiteX3" fmla="*/ 1428750 w 1428750"/>
              <a:gd name="connsiteY3" fmla="*/ 410786 h 521158"/>
              <a:gd name="connsiteX4" fmla="*/ 1176671 w 1428750"/>
              <a:gd name="connsiteY4" fmla="*/ 521158 h 521158"/>
              <a:gd name="connsiteX5" fmla="*/ 1176671 w 1428750"/>
              <a:gd name="connsiteY5" fmla="*/ 465972 h 521158"/>
              <a:gd name="connsiteX6" fmla="*/ 0 w 1428750"/>
              <a:gd name="connsiteY6" fmla="*/ 78622 h 521158"/>
              <a:gd name="connsiteX7" fmla="*/ 260350 w 1428750"/>
              <a:gd name="connsiteY7" fmla="*/ 0 h 521158"/>
              <a:gd name="connsiteX0" fmla="*/ 450381 w 1618781"/>
              <a:gd name="connsiteY0" fmla="*/ 21912 h 543070"/>
              <a:gd name="connsiteX1" fmla="*/ 1366702 w 1618781"/>
              <a:gd name="connsiteY1" fmla="*/ 377512 h 543070"/>
              <a:gd name="connsiteX2" fmla="*/ 1366702 w 1618781"/>
              <a:gd name="connsiteY2" fmla="*/ 322326 h 543070"/>
              <a:gd name="connsiteX3" fmla="*/ 1618781 w 1618781"/>
              <a:gd name="connsiteY3" fmla="*/ 432698 h 543070"/>
              <a:gd name="connsiteX4" fmla="*/ 1366702 w 1618781"/>
              <a:gd name="connsiteY4" fmla="*/ 543070 h 543070"/>
              <a:gd name="connsiteX5" fmla="*/ 1366702 w 1618781"/>
              <a:gd name="connsiteY5" fmla="*/ 487884 h 543070"/>
              <a:gd name="connsiteX6" fmla="*/ 0 w 1618781"/>
              <a:gd name="connsiteY6" fmla="*/ 0 h 543070"/>
              <a:gd name="connsiteX7" fmla="*/ 450381 w 1618781"/>
              <a:gd name="connsiteY7" fmla="*/ 21912 h 543070"/>
              <a:gd name="connsiteX0" fmla="*/ 358885 w 1618781"/>
              <a:gd name="connsiteY0" fmla="*/ 0 h 613959"/>
              <a:gd name="connsiteX1" fmla="*/ 1366702 w 1618781"/>
              <a:gd name="connsiteY1" fmla="*/ 448401 h 613959"/>
              <a:gd name="connsiteX2" fmla="*/ 1366702 w 1618781"/>
              <a:gd name="connsiteY2" fmla="*/ 393215 h 613959"/>
              <a:gd name="connsiteX3" fmla="*/ 1618781 w 1618781"/>
              <a:gd name="connsiteY3" fmla="*/ 503587 h 613959"/>
              <a:gd name="connsiteX4" fmla="*/ 1366702 w 1618781"/>
              <a:gd name="connsiteY4" fmla="*/ 613959 h 613959"/>
              <a:gd name="connsiteX5" fmla="*/ 1366702 w 1618781"/>
              <a:gd name="connsiteY5" fmla="*/ 558773 h 613959"/>
              <a:gd name="connsiteX6" fmla="*/ 0 w 1618781"/>
              <a:gd name="connsiteY6" fmla="*/ 70889 h 613959"/>
              <a:gd name="connsiteX7" fmla="*/ 358885 w 1618781"/>
              <a:gd name="connsiteY7" fmla="*/ 0 h 61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781" h="613959">
                <a:moveTo>
                  <a:pt x="358885" y="0"/>
                </a:moveTo>
                <a:cubicBezTo>
                  <a:pt x="632575" y="283633"/>
                  <a:pt x="1048562" y="418768"/>
                  <a:pt x="1366702" y="448401"/>
                </a:cubicBezTo>
                <a:lnTo>
                  <a:pt x="1366702" y="393215"/>
                </a:lnTo>
                <a:lnTo>
                  <a:pt x="1618781" y="503587"/>
                </a:lnTo>
                <a:lnTo>
                  <a:pt x="1366702" y="613959"/>
                </a:lnTo>
                <a:lnTo>
                  <a:pt x="1366702" y="558773"/>
                </a:lnTo>
                <a:cubicBezTo>
                  <a:pt x="980828" y="550306"/>
                  <a:pt x="328724" y="454006"/>
                  <a:pt x="0" y="70889"/>
                </a:cubicBezTo>
                <a:lnTo>
                  <a:pt x="358885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63888" y="2977207"/>
            <a:ext cx="828600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11,3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44008" y="2420888"/>
            <a:ext cx="792088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11,5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131840" y="1268760"/>
            <a:ext cx="273630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2008 – 2013 (9 месяцев)</a:t>
            </a:r>
            <a:endParaRPr lang="ru-RU" dirty="0"/>
          </a:p>
        </p:txBody>
      </p:sp>
      <p:sp>
        <p:nvSpPr>
          <p:cNvPr id="5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8</a:t>
            </a:fld>
            <a:endParaRPr lang="ru-RU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85750" y="6072188"/>
            <a:ext cx="2162175" cy="571500"/>
            <a:chOff x="285720" y="6072206"/>
            <a:chExt cx="2162205" cy="571504"/>
          </a:xfrm>
        </p:grpSpPr>
        <p:sp>
          <p:nvSpPr>
            <p:cNvPr id="74" name="Подзаголовок 2"/>
            <p:cNvSpPr txBox="1">
              <a:spLocks/>
            </p:cNvSpPr>
            <p:nvPr/>
          </p:nvSpPr>
          <p:spPr bwMode="auto">
            <a:xfrm>
              <a:off x="790575" y="6145212"/>
              <a:ext cx="1657350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>
                  <a:solidFill>
                    <a:srgbClr val="7F7F7F"/>
                  </a:solidFill>
                  <a:latin typeface="Helios"/>
                </a:rPr>
                <a:t>МИНИСТЕРСТВО ЗДРАВООХРАНЕНИЯ ВОЛГОГРАДСКОЙ ОБЛАСТИ</a:t>
              </a:r>
            </a:p>
          </p:txBody>
        </p:sp>
        <p:pic>
          <p:nvPicPr>
            <p:cNvPr id="75" name="Picture 6" descr="Z:\7_Отдел мониторинга ПМ\ОТЧЁТ 8 месяцев 2012\Доклад для МКС\Герб ВО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6072206"/>
              <a:ext cx="556999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0" name="Диаграмма 39"/>
          <p:cNvGraphicFramePr/>
          <p:nvPr/>
        </p:nvGraphicFramePr>
        <p:xfrm>
          <a:off x="1691680" y="548680"/>
          <a:ext cx="547260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491880" y="1988840"/>
            <a:ext cx="1070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1,6 раза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491880" y="2348880"/>
            <a:ext cx="1070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1,7 раза</a:t>
            </a:r>
            <a:endParaRPr lang="ru-RU" sz="12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79388" y="115889"/>
            <a:ext cx="8856662" cy="52703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Финансовое обеспечение здравоохранения Волгоградской области</a:t>
            </a:r>
            <a:endParaRPr lang="ru-RU" sz="2000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88032" y="3717032"/>
          <a:ext cx="4067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140968"/>
            <a:ext cx="47525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Дефицит финансового обеспечения территориальной программы государственных гарантий, %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3863220"/>
              </p:ext>
            </p:extLst>
          </p:nvPr>
        </p:nvGraphicFramePr>
        <p:xfrm>
          <a:off x="4355976" y="3717032"/>
          <a:ext cx="47880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44008" y="3140968"/>
            <a:ext cx="46440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Соотношение расходов по условиям предоставления медицинской помощи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012160" y="4509120"/>
            <a:ext cx="1728192" cy="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12160" y="5373216"/>
            <a:ext cx="1800200" cy="0"/>
          </a:xfrm>
          <a:prstGeom prst="straightConnector1">
            <a:avLst/>
          </a:prstGeom>
          <a:ln w="25400">
            <a:solidFill>
              <a:srgbClr val="EE6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12160" y="4149080"/>
            <a:ext cx="1800200" cy="0"/>
          </a:xfrm>
          <a:prstGeom prst="straightConnector1">
            <a:avLst/>
          </a:prstGeom>
          <a:ln w="25400"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/>
          <p:nvPr/>
        </p:nvSpPr>
        <p:spPr>
          <a:xfrm>
            <a:off x="5940152" y="4149080"/>
            <a:ext cx="1944216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007635"/>
                </a:solidFill>
              </a:rPr>
              <a:t>Скорая медицинская помощь</a:t>
            </a:r>
            <a:endParaRPr lang="ru-RU" sz="1000" dirty="0">
              <a:solidFill>
                <a:srgbClr val="007635"/>
              </a:solidFill>
            </a:endParaRPr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fld id="{B1D8DF5B-C91E-4600-A857-8CCDB73E518D}" type="slidenum">
              <a:rPr lang="ru-RU" smtClean="0">
                <a:effectLst/>
                <a:latin typeface="+mn-lt"/>
              </a:rPr>
              <a:pPr/>
              <a:t>9</a:t>
            </a:fld>
            <a:endParaRPr lang="ru-RU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15825</TotalTime>
  <Words>1456</Words>
  <Application>Microsoft Office PowerPoint</Application>
  <PresentationFormat>Экран (4:3)</PresentationFormat>
  <Paragraphs>305</Paragraphs>
  <Slides>17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  <vt:variant>
        <vt:lpstr>Произвольные показы</vt:lpstr>
      </vt:variant>
      <vt:variant>
        <vt:i4>1</vt:i4>
      </vt:variant>
    </vt:vector>
  </HeadingPairs>
  <TitlesOfParts>
    <vt:vector size="19" baseType="lpstr">
      <vt:lpstr>Текстура</vt:lpstr>
      <vt:lpstr>О перспективах развития отрасли здравоохранения Волгоградской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Произвольный показ 1</vt:lpstr>
    </vt:vector>
  </TitlesOfParts>
  <Company>ВОМИАЦ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creator>yakovlev</dc:creator>
  <cp:lastModifiedBy>admin</cp:lastModifiedBy>
  <cp:revision>1668</cp:revision>
  <dcterms:created xsi:type="dcterms:W3CDTF">2012-03-06T09:30:02Z</dcterms:created>
  <dcterms:modified xsi:type="dcterms:W3CDTF">2013-11-07T15:52:51Z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TC023968029991</vt:lpwstr>
  </property>
</Properties>
</file>